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42"/>
  </p:notesMasterIdLst>
  <p:sldIdLst>
    <p:sldId id="256" r:id="rId5"/>
    <p:sldId id="261" r:id="rId6"/>
    <p:sldId id="257" r:id="rId7"/>
    <p:sldId id="260" r:id="rId8"/>
    <p:sldId id="272" r:id="rId9"/>
    <p:sldId id="271" r:id="rId10"/>
    <p:sldId id="276" r:id="rId11"/>
    <p:sldId id="273" r:id="rId12"/>
    <p:sldId id="296" r:id="rId13"/>
    <p:sldId id="297" r:id="rId14"/>
    <p:sldId id="305" r:id="rId15"/>
    <p:sldId id="299" r:id="rId16"/>
    <p:sldId id="303" r:id="rId17"/>
    <p:sldId id="274" r:id="rId18"/>
    <p:sldId id="300" r:id="rId19"/>
    <p:sldId id="277" r:id="rId20"/>
    <p:sldId id="278" r:id="rId21"/>
    <p:sldId id="279" r:id="rId22"/>
    <p:sldId id="281" r:id="rId23"/>
    <p:sldId id="290" r:id="rId24"/>
    <p:sldId id="283" r:id="rId25"/>
    <p:sldId id="304" r:id="rId26"/>
    <p:sldId id="284" r:id="rId27"/>
    <p:sldId id="285" r:id="rId28"/>
    <p:sldId id="286" r:id="rId29"/>
    <p:sldId id="282" r:id="rId30"/>
    <p:sldId id="280" r:id="rId31"/>
    <p:sldId id="287" r:id="rId32"/>
    <p:sldId id="289" r:id="rId33"/>
    <p:sldId id="288" r:id="rId34"/>
    <p:sldId id="275" r:id="rId35"/>
    <p:sldId id="292" r:id="rId36"/>
    <p:sldId id="295" r:id="rId37"/>
    <p:sldId id="294" r:id="rId38"/>
    <p:sldId id="293" r:id="rId39"/>
    <p:sldId id="267" r:id="rId40"/>
    <p:sldId id="270" r:id="rId4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62A651-6DFD-4FA7-93B7-811162658586}" v="180" dt="2020-06-10T17:52:20.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1" autoAdjust="0"/>
    <p:restoredTop sz="94660"/>
  </p:normalViewPr>
  <p:slideViewPr>
    <p:cSldViewPr snapToGrid="0">
      <p:cViewPr varScale="1">
        <p:scale>
          <a:sx n="114" d="100"/>
          <a:sy n="114" d="100"/>
        </p:scale>
        <p:origin x="4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cardo Romeo" userId="a97baa03-ef08-495e-813b-a9e15c8ec1b8" providerId="ADAL" clId="{2262A651-6DFD-4FA7-93B7-811162658586}"/>
    <pc:docChg chg="undo redo custSel addSld modSld modMainMaster">
      <pc:chgData name="Riccardo Romeo" userId="a97baa03-ef08-495e-813b-a9e15c8ec1b8" providerId="ADAL" clId="{2262A651-6DFD-4FA7-93B7-811162658586}" dt="2020-06-10T17:56:17.246" v="2626" actId="20577"/>
      <pc:docMkLst>
        <pc:docMk/>
      </pc:docMkLst>
      <pc:sldChg chg="modSp mod">
        <pc:chgData name="Riccardo Romeo" userId="a97baa03-ef08-495e-813b-a9e15c8ec1b8" providerId="ADAL" clId="{2262A651-6DFD-4FA7-93B7-811162658586}" dt="2020-06-10T17:48:25.704" v="2409" actId="255"/>
        <pc:sldMkLst>
          <pc:docMk/>
          <pc:sldMk cId="1368368747" sldId="256"/>
        </pc:sldMkLst>
        <pc:spChg chg="mod">
          <ac:chgData name="Riccardo Romeo" userId="a97baa03-ef08-495e-813b-a9e15c8ec1b8" providerId="ADAL" clId="{2262A651-6DFD-4FA7-93B7-811162658586}" dt="2020-06-10T17:48:25.704" v="2409" actId="255"/>
          <ac:spMkLst>
            <pc:docMk/>
            <pc:sldMk cId="1368368747" sldId="256"/>
            <ac:spMk id="2" creationId="{C5AFD11B-4607-4CAE-88B7-0BF54C4DBC4A}"/>
          </ac:spMkLst>
        </pc:spChg>
      </pc:sldChg>
      <pc:sldChg chg="modSp mod modAnim">
        <pc:chgData name="Riccardo Romeo" userId="a97baa03-ef08-495e-813b-a9e15c8ec1b8" providerId="ADAL" clId="{2262A651-6DFD-4FA7-93B7-811162658586}" dt="2020-06-10T16:23:19.426" v="1675" actId="20577"/>
        <pc:sldMkLst>
          <pc:docMk/>
          <pc:sldMk cId="3063196303" sldId="257"/>
        </pc:sldMkLst>
        <pc:spChg chg="mod">
          <ac:chgData name="Riccardo Romeo" userId="a97baa03-ef08-495e-813b-a9e15c8ec1b8" providerId="ADAL" clId="{2262A651-6DFD-4FA7-93B7-811162658586}" dt="2020-06-10T16:23:18.023" v="1674" actId="20577"/>
          <ac:spMkLst>
            <pc:docMk/>
            <pc:sldMk cId="3063196303" sldId="257"/>
            <ac:spMk id="3" creationId="{FE3246BB-E8A0-4432-B570-34499EACE062}"/>
          </ac:spMkLst>
        </pc:spChg>
      </pc:sldChg>
      <pc:sldChg chg="modSp mod">
        <pc:chgData name="Riccardo Romeo" userId="a97baa03-ef08-495e-813b-a9e15c8ec1b8" providerId="ADAL" clId="{2262A651-6DFD-4FA7-93B7-811162658586}" dt="2020-06-10T17:05:23.797" v="1974" actId="20577"/>
        <pc:sldMkLst>
          <pc:docMk/>
          <pc:sldMk cId="2903012945" sldId="260"/>
        </pc:sldMkLst>
        <pc:spChg chg="mod">
          <ac:chgData name="Riccardo Romeo" userId="a97baa03-ef08-495e-813b-a9e15c8ec1b8" providerId="ADAL" clId="{2262A651-6DFD-4FA7-93B7-811162658586}" dt="2020-06-10T17:05:23.797" v="1974" actId="20577"/>
          <ac:spMkLst>
            <pc:docMk/>
            <pc:sldMk cId="2903012945" sldId="260"/>
            <ac:spMk id="3" creationId="{FE3246BB-E8A0-4432-B570-34499EACE062}"/>
          </ac:spMkLst>
        </pc:spChg>
      </pc:sldChg>
      <pc:sldChg chg="modSp mod addAnim delAnim modAnim">
        <pc:chgData name="Riccardo Romeo" userId="a97baa03-ef08-495e-813b-a9e15c8ec1b8" providerId="ADAL" clId="{2262A651-6DFD-4FA7-93B7-811162658586}" dt="2020-06-10T15:56:23.545" v="1182" actId="21"/>
        <pc:sldMkLst>
          <pc:docMk/>
          <pc:sldMk cId="2331332175" sldId="261"/>
        </pc:sldMkLst>
        <pc:spChg chg="mod">
          <ac:chgData name="Riccardo Romeo" userId="a97baa03-ef08-495e-813b-a9e15c8ec1b8" providerId="ADAL" clId="{2262A651-6DFD-4FA7-93B7-811162658586}" dt="2020-06-10T15:56:23.545" v="1182" actId="21"/>
          <ac:spMkLst>
            <pc:docMk/>
            <pc:sldMk cId="2331332175" sldId="261"/>
            <ac:spMk id="3" creationId="{FE3246BB-E8A0-4432-B570-34499EACE062}"/>
          </ac:spMkLst>
        </pc:spChg>
      </pc:sldChg>
      <pc:sldChg chg="modSp mod">
        <pc:chgData name="Riccardo Romeo" userId="a97baa03-ef08-495e-813b-a9e15c8ec1b8" providerId="ADAL" clId="{2262A651-6DFD-4FA7-93B7-811162658586}" dt="2020-06-10T16:22:33.995" v="1665" actId="108"/>
        <pc:sldMkLst>
          <pc:docMk/>
          <pc:sldMk cId="3733246443" sldId="267"/>
        </pc:sldMkLst>
        <pc:spChg chg="mod">
          <ac:chgData name="Riccardo Romeo" userId="a97baa03-ef08-495e-813b-a9e15c8ec1b8" providerId="ADAL" clId="{2262A651-6DFD-4FA7-93B7-811162658586}" dt="2020-06-10T16:22:33.995" v="1665" actId="108"/>
          <ac:spMkLst>
            <pc:docMk/>
            <pc:sldMk cId="3733246443" sldId="267"/>
            <ac:spMk id="3" creationId="{6FF1F983-3EAF-4341-AD0E-7A4F76368B1F}"/>
          </ac:spMkLst>
        </pc:spChg>
      </pc:sldChg>
      <pc:sldChg chg="modSp mod">
        <pc:chgData name="Riccardo Romeo" userId="a97baa03-ef08-495e-813b-a9e15c8ec1b8" providerId="ADAL" clId="{2262A651-6DFD-4FA7-93B7-811162658586}" dt="2020-06-10T17:56:17.246" v="2626" actId="20577"/>
        <pc:sldMkLst>
          <pc:docMk/>
          <pc:sldMk cId="55503974" sldId="270"/>
        </pc:sldMkLst>
        <pc:spChg chg="mod">
          <ac:chgData name="Riccardo Romeo" userId="a97baa03-ef08-495e-813b-a9e15c8ec1b8" providerId="ADAL" clId="{2262A651-6DFD-4FA7-93B7-811162658586}" dt="2020-06-10T17:56:17.246" v="2626" actId="20577"/>
          <ac:spMkLst>
            <pc:docMk/>
            <pc:sldMk cId="55503974" sldId="270"/>
            <ac:spMk id="3" creationId="{4ED24ABE-70E4-4148-B062-01F7460D6380}"/>
          </ac:spMkLst>
        </pc:spChg>
      </pc:sldChg>
      <pc:sldChg chg="modSp mod modAnim">
        <pc:chgData name="Riccardo Romeo" userId="a97baa03-ef08-495e-813b-a9e15c8ec1b8" providerId="ADAL" clId="{2262A651-6DFD-4FA7-93B7-811162658586}" dt="2020-06-10T16:24:32.743" v="1707" actId="20577"/>
        <pc:sldMkLst>
          <pc:docMk/>
          <pc:sldMk cId="1861660422" sldId="271"/>
        </pc:sldMkLst>
        <pc:spChg chg="mod">
          <ac:chgData name="Riccardo Romeo" userId="a97baa03-ef08-495e-813b-a9e15c8ec1b8" providerId="ADAL" clId="{2262A651-6DFD-4FA7-93B7-811162658586}" dt="2020-06-10T16:24:32.743" v="1707" actId="20577"/>
          <ac:spMkLst>
            <pc:docMk/>
            <pc:sldMk cId="1861660422" sldId="271"/>
            <ac:spMk id="3" creationId="{A6737317-0C80-4FD2-85F5-EC7EA39E7525}"/>
          </ac:spMkLst>
        </pc:spChg>
      </pc:sldChg>
      <pc:sldChg chg="modSp mod">
        <pc:chgData name="Riccardo Romeo" userId="a97baa03-ef08-495e-813b-a9e15c8ec1b8" providerId="ADAL" clId="{2262A651-6DFD-4FA7-93B7-811162658586}" dt="2020-06-10T16:23:41.066" v="1684" actId="108"/>
        <pc:sldMkLst>
          <pc:docMk/>
          <pc:sldMk cId="410871613" sldId="272"/>
        </pc:sldMkLst>
        <pc:spChg chg="mod">
          <ac:chgData name="Riccardo Romeo" userId="a97baa03-ef08-495e-813b-a9e15c8ec1b8" providerId="ADAL" clId="{2262A651-6DFD-4FA7-93B7-811162658586}" dt="2020-06-10T16:23:41.066" v="1684" actId="108"/>
          <ac:spMkLst>
            <pc:docMk/>
            <pc:sldMk cId="410871613" sldId="272"/>
            <ac:spMk id="3" creationId="{01A4D069-F680-4853-BE19-809899D77704}"/>
          </ac:spMkLst>
        </pc:spChg>
      </pc:sldChg>
      <pc:sldChg chg="modSp mod">
        <pc:chgData name="Riccardo Romeo" userId="a97baa03-ef08-495e-813b-a9e15c8ec1b8" providerId="ADAL" clId="{2262A651-6DFD-4FA7-93B7-811162658586}" dt="2020-06-10T17:32:11.975" v="2259" actId="20577"/>
        <pc:sldMkLst>
          <pc:docMk/>
          <pc:sldMk cId="510923323" sldId="273"/>
        </pc:sldMkLst>
        <pc:spChg chg="mod">
          <ac:chgData name="Riccardo Romeo" userId="a97baa03-ef08-495e-813b-a9e15c8ec1b8" providerId="ADAL" clId="{2262A651-6DFD-4FA7-93B7-811162658586}" dt="2020-06-10T17:32:11.975" v="2259" actId="20577"/>
          <ac:spMkLst>
            <pc:docMk/>
            <pc:sldMk cId="510923323" sldId="273"/>
            <ac:spMk id="3" creationId="{F92AF95F-7C37-4201-A7B7-41BF45C50264}"/>
          </ac:spMkLst>
        </pc:spChg>
      </pc:sldChg>
      <pc:sldChg chg="modSp mod">
        <pc:chgData name="Riccardo Romeo" userId="a97baa03-ef08-495e-813b-a9e15c8ec1b8" providerId="ADAL" clId="{2262A651-6DFD-4FA7-93B7-811162658586}" dt="2020-06-10T17:09:38.223" v="2012" actId="5793"/>
        <pc:sldMkLst>
          <pc:docMk/>
          <pc:sldMk cId="1485420929" sldId="274"/>
        </pc:sldMkLst>
        <pc:spChg chg="mod">
          <ac:chgData name="Riccardo Romeo" userId="a97baa03-ef08-495e-813b-a9e15c8ec1b8" providerId="ADAL" clId="{2262A651-6DFD-4FA7-93B7-811162658586}" dt="2020-06-10T17:09:38.223" v="2012" actId="5793"/>
          <ac:spMkLst>
            <pc:docMk/>
            <pc:sldMk cId="1485420929" sldId="274"/>
            <ac:spMk id="3" creationId="{0CA83535-C44C-42EE-A977-D247B8996FA1}"/>
          </ac:spMkLst>
        </pc:spChg>
      </pc:sldChg>
      <pc:sldChg chg="modSp mod">
        <pc:chgData name="Riccardo Romeo" userId="a97baa03-ef08-495e-813b-a9e15c8ec1b8" providerId="ADAL" clId="{2262A651-6DFD-4FA7-93B7-811162658586}" dt="2020-06-10T17:55:35.989" v="2622" actId="1035"/>
        <pc:sldMkLst>
          <pc:docMk/>
          <pc:sldMk cId="1489504281" sldId="276"/>
        </pc:sldMkLst>
        <pc:spChg chg="mod">
          <ac:chgData name="Riccardo Romeo" userId="a97baa03-ef08-495e-813b-a9e15c8ec1b8" providerId="ADAL" clId="{2262A651-6DFD-4FA7-93B7-811162658586}" dt="2020-06-10T17:54:56.427" v="2581" actId="14100"/>
          <ac:spMkLst>
            <pc:docMk/>
            <pc:sldMk cId="1489504281" sldId="276"/>
            <ac:spMk id="3" creationId="{48CF4F0C-57D9-4C5A-89B9-1806F55B9843}"/>
          </ac:spMkLst>
        </pc:spChg>
        <pc:picChg chg="mod">
          <ac:chgData name="Riccardo Romeo" userId="a97baa03-ef08-495e-813b-a9e15c8ec1b8" providerId="ADAL" clId="{2262A651-6DFD-4FA7-93B7-811162658586}" dt="2020-06-10T17:55:35.989" v="2622" actId="1035"/>
          <ac:picMkLst>
            <pc:docMk/>
            <pc:sldMk cId="1489504281" sldId="276"/>
            <ac:picMk id="5" creationId="{399C0A06-29E0-4990-BDFF-D7656FAB513C}"/>
          </ac:picMkLst>
        </pc:picChg>
      </pc:sldChg>
      <pc:sldChg chg="modSp mod">
        <pc:chgData name="Riccardo Romeo" userId="a97baa03-ef08-495e-813b-a9e15c8ec1b8" providerId="ADAL" clId="{2262A651-6DFD-4FA7-93B7-811162658586}" dt="2020-06-10T17:09:45.215" v="2015" actId="5793"/>
        <pc:sldMkLst>
          <pc:docMk/>
          <pc:sldMk cId="3016139005" sldId="277"/>
        </pc:sldMkLst>
        <pc:spChg chg="mod">
          <ac:chgData name="Riccardo Romeo" userId="a97baa03-ef08-495e-813b-a9e15c8ec1b8" providerId="ADAL" clId="{2262A651-6DFD-4FA7-93B7-811162658586}" dt="2020-06-10T17:09:45.215" v="2015" actId="5793"/>
          <ac:spMkLst>
            <pc:docMk/>
            <pc:sldMk cId="3016139005" sldId="277"/>
            <ac:spMk id="3" creationId="{0CA83535-C44C-42EE-A977-D247B8996FA1}"/>
          </ac:spMkLst>
        </pc:spChg>
      </pc:sldChg>
      <pc:sldChg chg="modSp mod">
        <pc:chgData name="Riccardo Romeo" userId="a97baa03-ef08-495e-813b-a9e15c8ec1b8" providerId="ADAL" clId="{2262A651-6DFD-4FA7-93B7-811162658586}" dt="2020-06-10T17:09:47.772" v="2016" actId="5793"/>
        <pc:sldMkLst>
          <pc:docMk/>
          <pc:sldMk cId="2292575809" sldId="278"/>
        </pc:sldMkLst>
        <pc:spChg chg="mod">
          <ac:chgData name="Riccardo Romeo" userId="a97baa03-ef08-495e-813b-a9e15c8ec1b8" providerId="ADAL" clId="{2262A651-6DFD-4FA7-93B7-811162658586}" dt="2020-06-10T17:09:47.772" v="2016" actId="5793"/>
          <ac:spMkLst>
            <pc:docMk/>
            <pc:sldMk cId="2292575809" sldId="278"/>
            <ac:spMk id="3" creationId="{0CA83535-C44C-42EE-A977-D247B8996FA1}"/>
          </ac:spMkLst>
        </pc:spChg>
      </pc:sldChg>
      <pc:sldChg chg="modSp mod">
        <pc:chgData name="Riccardo Romeo" userId="a97baa03-ef08-495e-813b-a9e15c8ec1b8" providerId="ADAL" clId="{2262A651-6DFD-4FA7-93B7-811162658586}" dt="2020-06-10T17:09:50.236" v="2017" actId="5793"/>
        <pc:sldMkLst>
          <pc:docMk/>
          <pc:sldMk cId="1659767824" sldId="279"/>
        </pc:sldMkLst>
        <pc:spChg chg="mod">
          <ac:chgData name="Riccardo Romeo" userId="a97baa03-ef08-495e-813b-a9e15c8ec1b8" providerId="ADAL" clId="{2262A651-6DFD-4FA7-93B7-811162658586}" dt="2020-06-10T17:09:50.236" v="2017" actId="5793"/>
          <ac:spMkLst>
            <pc:docMk/>
            <pc:sldMk cId="1659767824" sldId="279"/>
            <ac:spMk id="3" creationId="{0CA83535-C44C-42EE-A977-D247B8996FA1}"/>
          </ac:spMkLst>
        </pc:spChg>
      </pc:sldChg>
      <pc:sldChg chg="modSp mod">
        <pc:chgData name="Riccardo Romeo" userId="a97baa03-ef08-495e-813b-a9e15c8ec1b8" providerId="ADAL" clId="{2262A651-6DFD-4FA7-93B7-811162658586}" dt="2020-06-10T17:11:26.055" v="2038" actId="5793"/>
        <pc:sldMkLst>
          <pc:docMk/>
          <pc:sldMk cId="3042836209" sldId="280"/>
        </pc:sldMkLst>
        <pc:spChg chg="mod">
          <ac:chgData name="Riccardo Romeo" userId="a97baa03-ef08-495e-813b-a9e15c8ec1b8" providerId="ADAL" clId="{2262A651-6DFD-4FA7-93B7-811162658586}" dt="2020-06-10T17:11:26.055" v="2038" actId="5793"/>
          <ac:spMkLst>
            <pc:docMk/>
            <pc:sldMk cId="3042836209" sldId="280"/>
            <ac:spMk id="3" creationId="{87A05BBD-62F2-41F6-81AA-13E03A9DF825}"/>
          </ac:spMkLst>
        </pc:spChg>
      </pc:sldChg>
      <pc:sldChg chg="modSp mod">
        <pc:chgData name="Riccardo Romeo" userId="a97baa03-ef08-495e-813b-a9e15c8ec1b8" providerId="ADAL" clId="{2262A651-6DFD-4FA7-93B7-811162658586}" dt="2020-06-10T17:35:42.035" v="2261" actId="20577"/>
        <pc:sldMkLst>
          <pc:docMk/>
          <pc:sldMk cId="1431367190" sldId="281"/>
        </pc:sldMkLst>
        <pc:spChg chg="mod">
          <ac:chgData name="Riccardo Romeo" userId="a97baa03-ef08-495e-813b-a9e15c8ec1b8" providerId="ADAL" clId="{2262A651-6DFD-4FA7-93B7-811162658586}" dt="2020-06-10T17:35:42.035" v="2261" actId="20577"/>
          <ac:spMkLst>
            <pc:docMk/>
            <pc:sldMk cId="1431367190" sldId="281"/>
            <ac:spMk id="3" creationId="{0CA83535-C44C-42EE-A977-D247B8996FA1}"/>
          </ac:spMkLst>
        </pc:spChg>
      </pc:sldChg>
      <pc:sldChg chg="addSp modSp mod">
        <pc:chgData name="Riccardo Romeo" userId="a97baa03-ef08-495e-813b-a9e15c8ec1b8" providerId="ADAL" clId="{2262A651-6DFD-4FA7-93B7-811162658586}" dt="2020-06-10T17:41:40.051" v="2355" actId="14100"/>
        <pc:sldMkLst>
          <pc:docMk/>
          <pc:sldMk cId="3507611469" sldId="283"/>
        </pc:sldMkLst>
        <pc:spChg chg="mod">
          <ac:chgData name="Riccardo Romeo" userId="a97baa03-ef08-495e-813b-a9e15c8ec1b8" providerId="ADAL" clId="{2262A651-6DFD-4FA7-93B7-811162658586}" dt="2020-06-10T17:03:45.715" v="1955" actId="20577"/>
          <ac:spMkLst>
            <pc:docMk/>
            <pc:sldMk cId="3507611469" sldId="283"/>
            <ac:spMk id="3" creationId="{0CA83535-C44C-42EE-A977-D247B8996FA1}"/>
          </ac:spMkLst>
        </pc:spChg>
        <pc:picChg chg="add mod ord">
          <ac:chgData name="Riccardo Romeo" userId="a97baa03-ef08-495e-813b-a9e15c8ec1b8" providerId="ADAL" clId="{2262A651-6DFD-4FA7-93B7-811162658586}" dt="2020-06-10T17:41:40.051" v="2355" actId="14100"/>
          <ac:picMkLst>
            <pc:docMk/>
            <pc:sldMk cId="3507611469" sldId="283"/>
            <ac:picMk id="6" creationId="{4008F864-20B7-469B-BF75-A657B758D7D4}"/>
          </ac:picMkLst>
        </pc:picChg>
      </pc:sldChg>
      <pc:sldChg chg="addSp modSp mod">
        <pc:chgData name="Riccardo Romeo" userId="a97baa03-ef08-495e-813b-a9e15c8ec1b8" providerId="ADAL" clId="{2262A651-6DFD-4FA7-93B7-811162658586}" dt="2020-06-10T17:46:05.013" v="2361" actId="14100"/>
        <pc:sldMkLst>
          <pc:docMk/>
          <pc:sldMk cId="985773691" sldId="284"/>
        </pc:sldMkLst>
        <pc:spChg chg="mod">
          <ac:chgData name="Riccardo Romeo" userId="a97baa03-ef08-495e-813b-a9e15c8ec1b8" providerId="ADAL" clId="{2262A651-6DFD-4FA7-93B7-811162658586}" dt="2020-06-10T17:10:02.027" v="2019" actId="5793"/>
          <ac:spMkLst>
            <pc:docMk/>
            <pc:sldMk cId="985773691" sldId="284"/>
            <ac:spMk id="3" creationId="{0CA83535-C44C-42EE-A977-D247B8996FA1}"/>
          </ac:spMkLst>
        </pc:spChg>
        <pc:picChg chg="add mod">
          <ac:chgData name="Riccardo Romeo" userId="a97baa03-ef08-495e-813b-a9e15c8ec1b8" providerId="ADAL" clId="{2262A651-6DFD-4FA7-93B7-811162658586}" dt="2020-06-10T17:46:05.013" v="2361" actId="14100"/>
          <ac:picMkLst>
            <pc:docMk/>
            <pc:sldMk cId="985773691" sldId="284"/>
            <ac:picMk id="6" creationId="{3869EEEA-7D50-4474-A51E-4FA15717A532}"/>
          </ac:picMkLst>
        </pc:picChg>
      </pc:sldChg>
      <pc:sldChg chg="modSp mod">
        <pc:chgData name="Riccardo Romeo" userId="a97baa03-ef08-495e-813b-a9e15c8ec1b8" providerId="ADAL" clId="{2262A651-6DFD-4FA7-93B7-811162658586}" dt="2020-06-10T17:10:29.423" v="2025" actId="108"/>
        <pc:sldMkLst>
          <pc:docMk/>
          <pc:sldMk cId="1089512571" sldId="285"/>
        </pc:sldMkLst>
        <pc:spChg chg="mod">
          <ac:chgData name="Riccardo Romeo" userId="a97baa03-ef08-495e-813b-a9e15c8ec1b8" providerId="ADAL" clId="{2262A651-6DFD-4FA7-93B7-811162658586}" dt="2020-06-10T17:10:29.423" v="2025" actId="108"/>
          <ac:spMkLst>
            <pc:docMk/>
            <pc:sldMk cId="1089512571" sldId="285"/>
            <ac:spMk id="3" creationId="{0CA83535-C44C-42EE-A977-D247B8996FA1}"/>
          </ac:spMkLst>
        </pc:spChg>
      </pc:sldChg>
      <pc:sldChg chg="modSp mod">
        <pc:chgData name="Riccardo Romeo" userId="a97baa03-ef08-495e-813b-a9e15c8ec1b8" providerId="ADAL" clId="{2262A651-6DFD-4FA7-93B7-811162658586}" dt="2020-06-10T17:11:14.528" v="2036" actId="108"/>
        <pc:sldMkLst>
          <pc:docMk/>
          <pc:sldMk cId="3876626314" sldId="286"/>
        </pc:sldMkLst>
        <pc:spChg chg="mod">
          <ac:chgData name="Riccardo Romeo" userId="a97baa03-ef08-495e-813b-a9e15c8ec1b8" providerId="ADAL" clId="{2262A651-6DFD-4FA7-93B7-811162658586}" dt="2020-06-10T17:11:14.528" v="2036" actId="108"/>
          <ac:spMkLst>
            <pc:docMk/>
            <pc:sldMk cId="3876626314" sldId="286"/>
            <ac:spMk id="3" creationId="{0CA83535-C44C-42EE-A977-D247B8996FA1}"/>
          </ac:spMkLst>
        </pc:spChg>
      </pc:sldChg>
      <pc:sldChg chg="modSp mod">
        <pc:chgData name="Riccardo Romeo" userId="a97baa03-ef08-495e-813b-a9e15c8ec1b8" providerId="ADAL" clId="{2262A651-6DFD-4FA7-93B7-811162658586}" dt="2020-06-10T17:11:30.506" v="2039" actId="5793"/>
        <pc:sldMkLst>
          <pc:docMk/>
          <pc:sldMk cId="787537879" sldId="287"/>
        </pc:sldMkLst>
        <pc:spChg chg="mod">
          <ac:chgData name="Riccardo Romeo" userId="a97baa03-ef08-495e-813b-a9e15c8ec1b8" providerId="ADAL" clId="{2262A651-6DFD-4FA7-93B7-811162658586}" dt="2020-06-10T17:11:30.506" v="2039" actId="5793"/>
          <ac:spMkLst>
            <pc:docMk/>
            <pc:sldMk cId="787537879" sldId="287"/>
            <ac:spMk id="3" creationId="{87A05BBD-62F2-41F6-81AA-13E03A9DF825}"/>
          </ac:spMkLst>
        </pc:spChg>
      </pc:sldChg>
      <pc:sldChg chg="modSp mod">
        <pc:chgData name="Riccardo Romeo" userId="a97baa03-ef08-495e-813b-a9e15c8ec1b8" providerId="ADAL" clId="{2262A651-6DFD-4FA7-93B7-811162658586}" dt="2020-06-10T17:11:41.973" v="2041" actId="5793"/>
        <pc:sldMkLst>
          <pc:docMk/>
          <pc:sldMk cId="2875833462" sldId="288"/>
        </pc:sldMkLst>
        <pc:spChg chg="mod">
          <ac:chgData name="Riccardo Romeo" userId="a97baa03-ef08-495e-813b-a9e15c8ec1b8" providerId="ADAL" clId="{2262A651-6DFD-4FA7-93B7-811162658586}" dt="2020-06-10T17:11:41.973" v="2041" actId="5793"/>
          <ac:spMkLst>
            <pc:docMk/>
            <pc:sldMk cId="2875833462" sldId="288"/>
            <ac:spMk id="3" creationId="{87A05BBD-62F2-41F6-81AA-13E03A9DF825}"/>
          </ac:spMkLst>
        </pc:spChg>
      </pc:sldChg>
      <pc:sldChg chg="modSp mod">
        <pc:chgData name="Riccardo Romeo" userId="a97baa03-ef08-495e-813b-a9e15c8ec1b8" providerId="ADAL" clId="{2262A651-6DFD-4FA7-93B7-811162658586}" dt="2020-06-10T17:11:36.819" v="2040" actId="5793"/>
        <pc:sldMkLst>
          <pc:docMk/>
          <pc:sldMk cId="717394413" sldId="289"/>
        </pc:sldMkLst>
        <pc:spChg chg="mod">
          <ac:chgData name="Riccardo Romeo" userId="a97baa03-ef08-495e-813b-a9e15c8ec1b8" providerId="ADAL" clId="{2262A651-6DFD-4FA7-93B7-811162658586}" dt="2020-06-10T17:11:36.819" v="2040" actId="5793"/>
          <ac:spMkLst>
            <pc:docMk/>
            <pc:sldMk cId="717394413" sldId="289"/>
            <ac:spMk id="3" creationId="{87A05BBD-62F2-41F6-81AA-13E03A9DF825}"/>
          </ac:spMkLst>
        </pc:spChg>
      </pc:sldChg>
      <pc:sldChg chg="modSp mod">
        <pc:chgData name="Riccardo Romeo" userId="a97baa03-ef08-495e-813b-a9e15c8ec1b8" providerId="ADAL" clId="{2262A651-6DFD-4FA7-93B7-811162658586}" dt="2020-06-10T16:56:35.498" v="1752" actId="5793"/>
        <pc:sldMkLst>
          <pc:docMk/>
          <pc:sldMk cId="1656691365" sldId="290"/>
        </pc:sldMkLst>
        <pc:spChg chg="mod">
          <ac:chgData name="Riccardo Romeo" userId="a97baa03-ef08-495e-813b-a9e15c8ec1b8" providerId="ADAL" clId="{2262A651-6DFD-4FA7-93B7-811162658586}" dt="2020-06-10T16:56:35.498" v="1752" actId="5793"/>
          <ac:spMkLst>
            <pc:docMk/>
            <pc:sldMk cId="1656691365" sldId="290"/>
            <ac:spMk id="3" creationId="{0CA83535-C44C-42EE-A977-D247B8996FA1}"/>
          </ac:spMkLst>
        </pc:spChg>
      </pc:sldChg>
      <pc:sldChg chg="modSp mod">
        <pc:chgData name="Riccardo Romeo" userId="a97baa03-ef08-495e-813b-a9e15c8ec1b8" providerId="ADAL" clId="{2262A651-6DFD-4FA7-93B7-811162658586}" dt="2020-06-10T17:11:50.272" v="2042" actId="5793"/>
        <pc:sldMkLst>
          <pc:docMk/>
          <pc:sldMk cId="1017179093" sldId="292"/>
        </pc:sldMkLst>
        <pc:spChg chg="mod">
          <ac:chgData name="Riccardo Romeo" userId="a97baa03-ef08-495e-813b-a9e15c8ec1b8" providerId="ADAL" clId="{2262A651-6DFD-4FA7-93B7-811162658586}" dt="2020-06-10T17:11:50.272" v="2042" actId="5793"/>
          <ac:spMkLst>
            <pc:docMk/>
            <pc:sldMk cId="1017179093" sldId="292"/>
            <ac:spMk id="3" creationId="{43F6961A-2E18-426C-949B-CC74590B8814}"/>
          </ac:spMkLst>
        </pc:spChg>
      </pc:sldChg>
      <pc:sldChg chg="modSp mod">
        <pc:chgData name="Riccardo Romeo" userId="a97baa03-ef08-495e-813b-a9e15c8ec1b8" providerId="ADAL" clId="{2262A651-6DFD-4FA7-93B7-811162658586}" dt="2020-06-10T16:22:09.466" v="1662" actId="5793"/>
        <pc:sldMkLst>
          <pc:docMk/>
          <pc:sldMk cId="506293687" sldId="293"/>
        </pc:sldMkLst>
        <pc:spChg chg="mod">
          <ac:chgData name="Riccardo Romeo" userId="a97baa03-ef08-495e-813b-a9e15c8ec1b8" providerId="ADAL" clId="{2262A651-6DFD-4FA7-93B7-811162658586}" dt="2020-06-10T16:22:09.466" v="1662" actId="5793"/>
          <ac:spMkLst>
            <pc:docMk/>
            <pc:sldMk cId="506293687" sldId="293"/>
            <ac:spMk id="3" creationId="{43F6961A-2E18-426C-949B-CC74590B8814}"/>
          </ac:spMkLst>
        </pc:spChg>
      </pc:sldChg>
      <pc:sldChg chg="modSp mod">
        <pc:chgData name="Riccardo Romeo" userId="a97baa03-ef08-495e-813b-a9e15c8ec1b8" providerId="ADAL" clId="{2262A651-6DFD-4FA7-93B7-811162658586}" dt="2020-06-10T17:12:01.885" v="2044" actId="5793"/>
        <pc:sldMkLst>
          <pc:docMk/>
          <pc:sldMk cId="3270556149" sldId="294"/>
        </pc:sldMkLst>
        <pc:spChg chg="mod">
          <ac:chgData name="Riccardo Romeo" userId="a97baa03-ef08-495e-813b-a9e15c8ec1b8" providerId="ADAL" clId="{2262A651-6DFD-4FA7-93B7-811162658586}" dt="2020-06-10T17:12:01.885" v="2044" actId="5793"/>
          <ac:spMkLst>
            <pc:docMk/>
            <pc:sldMk cId="3270556149" sldId="294"/>
            <ac:spMk id="3" creationId="{43F6961A-2E18-426C-949B-CC74590B8814}"/>
          </ac:spMkLst>
        </pc:spChg>
      </pc:sldChg>
      <pc:sldChg chg="modSp mod">
        <pc:chgData name="Riccardo Romeo" userId="a97baa03-ef08-495e-813b-a9e15c8ec1b8" providerId="ADAL" clId="{2262A651-6DFD-4FA7-93B7-811162658586}" dt="2020-06-10T17:11:57.289" v="2043" actId="5793"/>
        <pc:sldMkLst>
          <pc:docMk/>
          <pc:sldMk cId="3975186994" sldId="295"/>
        </pc:sldMkLst>
        <pc:spChg chg="mod">
          <ac:chgData name="Riccardo Romeo" userId="a97baa03-ef08-495e-813b-a9e15c8ec1b8" providerId="ADAL" clId="{2262A651-6DFD-4FA7-93B7-811162658586}" dt="2020-06-10T17:11:57.289" v="2043" actId="5793"/>
          <ac:spMkLst>
            <pc:docMk/>
            <pc:sldMk cId="3975186994" sldId="295"/>
            <ac:spMk id="3" creationId="{43F6961A-2E18-426C-949B-CC74590B8814}"/>
          </ac:spMkLst>
        </pc:spChg>
      </pc:sldChg>
      <pc:sldChg chg="modSp mod">
        <pc:chgData name="Riccardo Romeo" userId="a97baa03-ef08-495e-813b-a9e15c8ec1b8" providerId="ADAL" clId="{2262A651-6DFD-4FA7-93B7-811162658586}" dt="2020-06-10T17:09:24.388" v="2007" actId="5793"/>
        <pc:sldMkLst>
          <pc:docMk/>
          <pc:sldMk cId="838130569" sldId="296"/>
        </pc:sldMkLst>
        <pc:spChg chg="mod">
          <ac:chgData name="Riccardo Romeo" userId="a97baa03-ef08-495e-813b-a9e15c8ec1b8" providerId="ADAL" clId="{2262A651-6DFD-4FA7-93B7-811162658586}" dt="2020-06-10T17:09:24.388" v="2007" actId="5793"/>
          <ac:spMkLst>
            <pc:docMk/>
            <pc:sldMk cId="838130569" sldId="296"/>
            <ac:spMk id="3" creationId="{43F6961A-2E18-426C-949B-CC74590B8814}"/>
          </ac:spMkLst>
        </pc:spChg>
      </pc:sldChg>
      <pc:sldChg chg="modSp mod">
        <pc:chgData name="Riccardo Romeo" userId="a97baa03-ef08-495e-813b-a9e15c8ec1b8" providerId="ADAL" clId="{2262A651-6DFD-4FA7-93B7-811162658586}" dt="2020-06-10T17:16:11.833" v="2159" actId="20577"/>
        <pc:sldMkLst>
          <pc:docMk/>
          <pc:sldMk cId="1747883321" sldId="297"/>
        </pc:sldMkLst>
        <pc:spChg chg="mod">
          <ac:chgData name="Riccardo Romeo" userId="a97baa03-ef08-495e-813b-a9e15c8ec1b8" providerId="ADAL" clId="{2262A651-6DFD-4FA7-93B7-811162658586}" dt="2020-06-10T17:16:11.833" v="2159" actId="20577"/>
          <ac:spMkLst>
            <pc:docMk/>
            <pc:sldMk cId="1747883321" sldId="297"/>
            <ac:spMk id="3" creationId="{43F6961A-2E18-426C-949B-CC74590B8814}"/>
          </ac:spMkLst>
        </pc:spChg>
      </pc:sldChg>
      <pc:sldChg chg="modSp mod">
        <pc:chgData name="Riccardo Romeo" userId="a97baa03-ef08-495e-813b-a9e15c8ec1b8" providerId="ADAL" clId="{2262A651-6DFD-4FA7-93B7-811162658586}" dt="2020-06-10T17:17:09.271" v="2170" actId="5793"/>
        <pc:sldMkLst>
          <pc:docMk/>
          <pc:sldMk cId="1336547486" sldId="299"/>
        </pc:sldMkLst>
        <pc:spChg chg="mod">
          <ac:chgData name="Riccardo Romeo" userId="a97baa03-ef08-495e-813b-a9e15c8ec1b8" providerId="ADAL" clId="{2262A651-6DFD-4FA7-93B7-811162658586}" dt="2020-06-10T17:17:09.271" v="2170" actId="5793"/>
          <ac:spMkLst>
            <pc:docMk/>
            <pc:sldMk cId="1336547486" sldId="299"/>
            <ac:spMk id="3" creationId="{43F6961A-2E18-426C-949B-CC74590B8814}"/>
          </ac:spMkLst>
        </pc:spChg>
      </pc:sldChg>
      <pc:sldChg chg="modSp mod">
        <pc:chgData name="Riccardo Romeo" userId="a97baa03-ef08-495e-813b-a9e15c8ec1b8" providerId="ADAL" clId="{2262A651-6DFD-4FA7-93B7-811162658586}" dt="2020-06-10T17:45:25.483" v="2358" actId="20577"/>
        <pc:sldMkLst>
          <pc:docMk/>
          <pc:sldMk cId="863699132" sldId="300"/>
        </pc:sldMkLst>
        <pc:spChg chg="mod">
          <ac:chgData name="Riccardo Romeo" userId="a97baa03-ef08-495e-813b-a9e15c8ec1b8" providerId="ADAL" clId="{2262A651-6DFD-4FA7-93B7-811162658586}" dt="2020-06-10T17:45:25.483" v="2358" actId="20577"/>
          <ac:spMkLst>
            <pc:docMk/>
            <pc:sldMk cId="863699132" sldId="300"/>
            <ac:spMk id="3" creationId="{0CA83535-C44C-42EE-A977-D247B8996FA1}"/>
          </ac:spMkLst>
        </pc:spChg>
      </pc:sldChg>
      <pc:sldChg chg="modSp mod">
        <pc:chgData name="Riccardo Romeo" userId="a97baa03-ef08-495e-813b-a9e15c8ec1b8" providerId="ADAL" clId="{2262A651-6DFD-4FA7-93B7-811162658586}" dt="2020-06-10T17:36:52.378" v="2267" actId="13926"/>
        <pc:sldMkLst>
          <pc:docMk/>
          <pc:sldMk cId="1360345453" sldId="303"/>
        </pc:sldMkLst>
        <pc:spChg chg="mod">
          <ac:chgData name="Riccardo Romeo" userId="a97baa03-ef08-495e-813b-a9e15c8ec1b8" providerId="ADAL" clId="{2262A651-6DFD-4FA7-93B7-811162658586}" dt="2020-06-10T17:13:58.540" v="2080" actId="1035"/>
          <ac:spMkLst>
            <pc:docMk/>
            <pc:sldMk cId="1360345453" sldId="303"/>
            <ac:spMk id="2" creationId="{AA04C099-44D5-42C1-85ED-FC52823A8D9C}"/>
          </ac:spMkLst>
        </pc:spChg>
        <pc:graphicFrameChg chg="mod modGraphic">
          <ac:chgData name="Riccardo Romeo" userId="a97baa03-ef08-495e-813b-a9e15c8ec1b8" providerId="ADAL" clId="{2262A651-6DFD-4FA7-93B7-811162658586}" dt="2020-06-10T17:36:52.378" v="2267" actId="13926"/>
          <ac:graphicFrameMkLst>
            <pc:docMk/>
            <pc:sldMk cId="1360345453" sldId="303"/>
            <ac:graphicFrameMk id="6" creationId="{C4C8628B-5D5A-49CF-8A6F-2BA6B23000BA}"/>
          </ac:graphicFrameMkLst>
        </pc:graphicFrameChg>
      </pc:sldChg>
      <pc:sldChg chg="modSp add mod">
        <pc:chgData name="Riccardo Romeo" userId="a97baa03-ef08-495e-813b-a9e15c8ec1b8" providerId="ADAL" clId="{2262A651-6DFD-4FA7-93B7-811162658586}" dt="2020-06-10T17:09:58.391" v="2018" actId="5793"/>
        <pc:sldMkLst>
          <pc:docMk/>
          <pc:sldMk cId="3137207264" sldId="304"/>
        </pc:sldMkLst>
        <pc:spChg chg="mod">
          <ac:chgData name="Riccardo Romeo" userId="a97baa03-ef08-495e-813b-a9e15c8ec1b8" providerId="ADAL" clId="{2262A651-6DFD-4FA7-93B7-811162658586}" dt="2020-06-10T17:09:58.391" v="2018" actId="5793"/>
          <ac:spMkLst>
            <pc:docMk/>
            <pc:sldMk cId="3137207264" sldId="304"/>
            <ac:spMk id="3" creationId="{0CA83535-C44C-42EE-A977-D247B8996FA1}"/>
          </ac:spMkLst>
        </pc:spChg>
      </pc:sldChg>
      <pc:sldChg chg="modSp add mod">
        <pc:chgData name="Riccardo Romeo" userId="a97baa03-ef08-495e-813b-a9e15c8ec1b8" providerId="ADAL" clId="{2262A651-6DFD-4FA7-93B7-811162658586}" dt="2020-06-10T17:16:59.625" v="2169" actId="20577"/>
        <pc:sldMkLst>
          <pc:docMk/>
          <pc:sldMk cId="2353710398" sldId="305"/>
        </pc:sldMkLst>
        <pc:spChg chg="mod">
          <ac:chgData name="Riccardo Romeo" userId="a97baa03-ef08-495e-813b-a9e15c8ec1b8" providerId="ADAL" clId="{2262A651-6DFD-4FA7-93B7-811162658586}" dt="2020-06-10T17:16:59.625" v="2169" actId="20577"/>
          <ac:spMkLst>
            <pc:docMk/>
            <pc:sldMk cId="2353710398" sldId="305"/>
            <ac:spMk id="3" creationId="{43F6961A-2E18-426C-949B-CC74590B8814}"/>
          </ac:spMkLst>
        </pc:spChg>
      </pc:sldChg>
      <pc:sldMasterChg chg="modSldLayout">
        <pc:chgData name="Riccardo Romeo" userId="a97baa03-ef08-495e-813b-a9e15c8ec1b8" providerId="ADAL" clId="{2262A651-6DFD-4FA7-93B7-811162658586}" dt="2020-06-10T14:58:45.022" v="249" actId="1038"/>
        <pc:sldMasterMkLst>
          <pc:docMk/>
          <pc:sldMasterMk cId="4069673329" sldId="2147483708"/>
        </pc:sldMasterMkLst>
        <pc:sldLayoutChg chg="addSp delSp modSp mod">
          <pc:chgData name="Riccardo Romeo" userId="a97baa03-ef08-495e-813b-a9e15c8ec1b8" providerId="ADAL" clId="{2262A651-6DFD-4FA7-93B7-811162658586}" dt="2020-06-10T14:57:47.819" v="165" actId="1037"/>
          <pc:sldLayoutMkLst>
            <pc:docMk/>
            <pc:sldMasterMk cId="4069673329" sldId="2147483708"/>
            <pc:sldLayoutMk cId="3756057466" sldId="2147483709"/>
          </pc:sldLayoutMkLst>
          <pc:picChg chg="del">
            <ac:chgData name="Riccardo Romeo" userId="a97baa03-ef08-495e-813b-a9e15c8ec1b8" providerId="ADAL" clId="{2262A651-6DFD-4FA7-93B7-811162658586}" dt="2020-06-10T14:57:26.378" v="144" actId="478"/>
            <ac:picMkLst>
              <pc:docMk/>
              <pc:sldMasterMk cId="4069673329" sldId="2147483708"/>
              <pc:sldLayoutMk cId="3756057466" sldId="2147483709"/>
              <ac:picMk id="10" creationId="{7B428C5B-6CCE-4CB2-A61C-226CD8D74265}"/>
            </ac:picMkLst>
          </pc:picChg>
          <pc:picChg chg="add mod">
            <ac:chgData name="Riccardo Romeo" userId="a97baa03-ef08-495e-813b-a9e15c8ec1b8" providerId="ADAL" clId="{2262A651-6DFD-4FA7-93B7-811162658586}" dt="2020-06-10T14:57:47.819" v="165" actId="1037"/>
            <ac:picMkLst>
              <pc:docMk/>
              <pc:sldMasterMk cId="4069673329" sldId="2147483708"/>
              <pc:sldLayoutMk cId="3756057466" sldId="2147483709"/>
              <ac:picMk id="12" creationId="{1592DE60-43A3-49B0-979B-240C34ACE1B4}"/>
            </ac:picMkLst>
          </pc:picChg>
        </pc:sldLayoutChg>
        <pc:sldLayoutChg chg="addSp delSp modSp mod">
          <pc:chgData name="Riccardo Romeo" userId="a97baa03-ef08-495e-813b-a9e15c8ec1b8" providerId="ADAL" clId="{2262A651-6DFD-4FA7-93B7-811162658586}" dt="2020-06-10T14:58:45.022" v="249" actId="1038"/>
          <pc:sldLayoutMkLst>
            <pc:docMk/>
            <pc:sldMasterMk cId="4069673329" sldId="2147483708"/>
            <pc:sldLayoutMk cId="3759860646" sldId="2147483710"/>
          </pc:sldLayoutMkLst>
          <pc:picChg chg="mod">
            <ac:chgData name="Riccardo Romeo" userId="a97baa03-ef08-495e-813b-a9e15c8ec1b8" providerId="ADAL" clId="{2262A651-6DFD-4FA7-93B7-811162658586}" dt="2020-06-10T14:58:41.570" v="247" actId="1037"/>
            <ac:picMkLst>
              <pc:docMk/>
              <pc:sldMasterMk cId="4069673329" sldId="2147483708"/>
              <pc:sldLayoutMk cId="3759860646" sldId="2147483710"/>
              <ac:picMk id="7" creationId="{931580A9-AFFB-46A4-9D12-B75D39D5D510}"/>
            </ac:picMkLst>
          </pc:picChg>
          <pc:picChg chg="del">
            <ac:chgData name="Riccardo Romeo" userId="a97baa03-ef08-495e-813b-a9e15c8ec1b8" providerId="ADAL" clId="{2262A651-6DFD-4FA7-93B7-811162658586}" dt="2020-06-10T14:58:11.163" v="166" actId="478"/>
            <ac:picMkLst>
              <pc:docMk/>
              <pc:sldMasterMk cId="4069673329" sldId="2147483708"/>
              <pc:sldLayoutMk cId="3759860646" sldId="2147483710"/>
              <ac:picMk id="8" creationId="{01C12CCA-EDCB-40DD-9523-CF8A0D3A4F5E}"/>
            </ac:picMkLst>
          </pc:picChg>
          <pc:picChg chg="add mod">
            <ac:chgData name="Riccardo Romeo" userId="a97baa03-ef08-495e-813b-a9e15c8ec1b8" providerId="ADAL" clId="{2262A651-6DFD-4FA7-93B7-811162658586}" dt="2020-06-10T14:58:45.022" v="249" actId="1038"/>
            <ac:picMkLst>
              <pc:docMk/>
              <pc:sldMasterMk cId="4069673329" sldId="2147483708"/>
              <pc:sldLayoutMk cId="3759860646" sldId="2147483710"/>
              <ac:picMk id="9" creationId="{D645CCC4-22F4-4EA8-B3BD-FB86789A434D}"/>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072AF2E-F39F-4759-A0EB-1EE5FB1D051F}" type="datetimeFigureOut">
              <a:rPr lang="en-CA" smtClean="0"/>
              <a:t>2020-06-10</a:t>
            </a:fld>
            <a:endParaRPr lang="en-CA"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8B9CC82-FBCF-43A8-9650-28098CD661D4}" type="slidenum">
              <a:rPr lang="en-CA" smtClean="0"/>
              <a:t>‹#›</a:t>
            </a:fld>
            <a:endParaRPr lang="en-CA" dirty="0"/>
          </a:p>
        </p:txBody>
      </p:sp>
    </p:spTree>
    <p:extLst>
      <p:ext uri="{BB962C8B-B14F-4D97-AF65-F5344CB8AC3E}">
        <p14:creationId xmlns:p14="http://schemas.microsoft.com/office/powerpoint/2010/main" val="2157751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A8AB24-00C0-4F7D-AAA8-CE9B6F69C93C}" type="datetime1">
              <a:rPr lang="en-CA" smtClean="0"/>
              <a:t>2020-06-10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33924C5-4CC6-4BA9-9475-462F734A9B1C}" type="slidenum">
              <a:rPr lang="en-CA" smtClean="0"/>
              <a:t>‹#›</a:t>
            </a:fld>
            <a:endParaRPr lang="en-CA"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DC5319E8-4603-4132-8B01-DCC83130A0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4347" y="174744"/>
            <a:ext cx="3517840" cy="838477"/>
          </a:xfrm>
          <a:prstGeom prst="rect">
            <a:avLst/>
          </a:prstGeom>
        </p:spPr>
      </p:pic>
      <p:pic>
        <p:nvPicPr>
          <p:cNvPr id="12" name="Picture 2">
            <a:extLst>
              <a:ext uri="{FF2B5EF4-FFF2-40B4-BE49-F238E27FC236}">
                <a16:creationId xmlns:a16="http://schemas.microsoft.com/office/drawing/2014/main" id="{1592DE60-43A3-49B0-979B-240C34ACE1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50189" y="157750"/>
            <a:ext cx="1400088" cy="97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057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437C46-9B75-4A32-8801-B2D9986F4811}" type="datetime1">
              <a:rPr lang="en-CA" smtClean="0"/>
              <a:t>2020-06-10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33924C5-4CC6-4BA9-9475-462F734A9B1C}" type="slidenum">
              <a:rPr lang="en-CA" smtClean="0"/>
              <a:t>‹#›</a:t>
            </a:fld>
            <a:endParaRPr lang="en-CA" dirty="0"/>
          </a:p>
        </p:txBody>
      </p:sp>
    </p:spTree>
    <p:extLst>
      <p:ext uri="{BB962C8B-B14F-4D97-AF65-F5344CB8AC3E}">
        <p14:creationId xmlns:p14="http://schemas.microsoft.com/office/powerpoint/2010/main" val="3617429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93C7B-5F93-496F-A2A0-B9DF9F51D776}" type="datetime1">
              <a:rPr lang="en-CA" smtClean="0"/>
              <a:t>2020-06-10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33924C5-4CC6-4BA9-9475-462F734A9B1C}" type="slidenum">
              <a:rPr lang="en-CA" smtClean="0"/>
              <a:t>‹#›</a:t>
            </a:fld>
            <a:endParaRPr lang="en-CA" dirty="0"/>
          </a:p>
        </p:txBody>
      </p:sp>
    </p:spTree>
    <p:extLst>
      <p:ext uri="{BB962C8B-B14F-4D97-AF65-F5344CB8AC3E}">
        <p14:creationId xmlns:p14="http://schemas.microsoft.com/office/powerpoint/2010/main" val="2144840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68440"/>
          </a:xfrm>
        </p:spPr>
        <p:txBody>
          <a:bodyPr/>
          <a:lstStyle>
            <a:lvl1pPr marL="0">
              <a:defRPr/>
            </a:lvl1pPr>
          </a:lstStyle>
          <a:p>
            <a:r>
              <a:rPr lang="en-US" dirty="0"/>
              <a:t>Click to edit Master title style</a:t>
            </a:r>
          </a:p>
        </p:txBody>
      </p:sp>
      <p:sp>
        <p:nvSpPr>
          <p:cNvPr id="3" name="Content Placeholder 2"/>
          <p:cNvSpPr>
            <a:spLocks noGrp="1"/>
          </p:cNvSpPr>
          <p:nvPr>
            <p:ph idx="1"/>
          </p:nvPr>
        </p:nvSpPr>
        <p:spPr>
          <a:xfrm>
            <a:off x="1097280" y="1886989"/>
            <a:ext cx="10058400" cy="4256115"/>
          </a:xfrm>
        </p:spPr>
        <p:txBody>
          <a:bodyPr>
            <a:normAutofit/>
          </a:bodyPr>
          <a:lstStyle>
            <a:lvl1pPr>
              <a:defRPr sz="2800"/>
            </a:lvl1pPr>
            <a:lvl2pPr>
              <a:defRPr sz="24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A46F91F-BF02-4AB1-852B-2C1CD1109566}" type="datetime1">
              <a:rPr lang="en-CA" smtClean="0"/>
              <a:t>2020-06-10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33924C5-4CC6-4BA9-9475-462F734A9B1C}" type="slidenum">
              <a:rPr lang="en-CA" smtClean="0"/>
              <a:t>‹#›</a:t>
            </a:fld>
            <a:endParaRPr lang="en-CA" dirty="0"/>
          </a:p>
        </p:txBody>
      </p:sp>
      <p:pic>
        <p:nvPicPr>
          <p:cNvPr id="7" name="Picture 6" descr="A picture containing drawing&#10;&#10;Description automatically generated">
            <a:extLst>
              <a:ext uri="{FF2B5EF4-FFF2-40B4-BE49-F238E27FC236}">
                <a16:creationId xmlns:a16="http://schemas.microsoft.com/office/drawing/2014/main" id="{931580A9-AFFB-46A4-9D12-B75D39D5D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6373" y="6264578"/>
            <a:ext cx="2574525" cy="613638"/>
          </a:xfrm>
          <a:prstGeom prst="rect">
            <a:avLst/>
          </a:prstGeom>
        </p:spPr>
      </p:pic>
      <p:pic>
        <p:nvPicPr>
          <p:cNvPr id="9" name="Picture 8">
            <a:extLst>
              <a:ext uri="{FF2B5EF4-FFF2-40B4-BE49-F238E27FC236}">
                <a16:creationId xmlns:a16="http://schemas.microsoft.com/office/drawing/2014/main" id="{D645CCC4-22F4-4EA8-B3BD-FB86789A434D}"/>
              </a:ext>
            </a:extLst>
          </p:cNvPr>
          <p:cNvPicPr>
            <a:picLocks noChangeAspect="1"/>
          </p:cNvPicPr>
          <p:nvPr userDrawn="1"/>
        </p:nvPicPr>
        <p:blipFill>
          <a:blip r:embed="rId3"/>
          <a:stretch>
            <a:fillRect/>
          </a:stretch>
        </p:blipFill>
        <p:spPr>
          <a:xfrm>
            <a:off x="4145098" y="6171634"/>
            <a:ext cx="1274790" cy="706582"/>
          </a:xfrm>
          <a:prstGeom prst="rect">
            <a:avLst/>
          </a:prstGeom>
        </p:spPr>
      </p:pic>
    </p:spTree>
    <p:extLst>
      <p:ext uri="{BB962C8B-B14F-4D97-AF65-F5344CB8AC3E}">
        <p14:creationId xmlns:p14="http://schemas.microsoft.com/office/powerpoint/2010/main" val="3759860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2BADDA-E65A-4FD8-AD1A-20C82A2A7C5F}" type="datetime1">
              <a:rPr lang="en-CA" smtClean="0"/>
              <a:t>2020-06-10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33924C5-4CC6-4BA9-9475-462F734A9B1C}" type="slidenum">
              <a:rPr lang="en-CA" smtClean="0"/>
              <a:t>‹#›</a:t>
            </a:fld>
            <a:endParaRPr lang="en-CA"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878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6CE100-B571-47D6-8C39-EA0988C68667}" type="datetime1">
              <a:rPr lang="en-CA" smtClean="0"/>
              <a:t>2020-06-10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33924C5-4CC6-4BA9-9475-462F734A9B1C}" type="slidenum">
              <a:rPr lang="en-CA" smtClean="0"/>
              <a:t>‹#›</a:t>
            </a:fld>
            <a:endParaRPr lang="en-CA" dirty="0"/>
          </a:p>
        </p:txBody>
      </p:sp>
    </p:spTree>
    <p:extLst>
      <p:ext uri="{BB962C8B-B14F-4D97-AF65-F5344CB8AC3E}">
        <p14:creationId xmlns:p14="http://schemas.microsoft.com/office/powerpoint/2010/main" val="1500556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643BC8-AF81-4D4C-B0B1-6331C4EA2830}" type="datetime1">
              <a:rPr lang="en-CA" smtClean="0"/>
              <a:t>2020-06-10</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733924C5-4CC6-4BA9-9475-462F734A9B1C}" type="slidenum">
              <a:rPr lang="en-CA" smtClean="0"/>
              <a:t>‹#›</a:t>
            </a:fld>
            <a:endParaRPr lang="en-CA" dirty="0"/>
          </a:p>
        </p:txBody>
      </p:sp>
    </p:spTree>
    <p:extLst>
      <p:ext uri="{BB962C8B-B14F-4D97-AF65-F5344CB8AC3E}">
        <p14:creationId xmlns:p14="http://schemas.microsoft.com/office/powerpoint/2010/main" val="673711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0FF53E-5D52-4A5F-B840-BFD9D1943971}" type="datetime1">
              <a:rPr lang="en-CA" smtClean="0"/>
              <a:t>2020-06-10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733924C5-4CC6-4BA9-9475-462F734A9B1C}" type="slidenum">
              <a:rPr lang="en-CA" smtClean="0"/>
              <a:t>‹#›</a:t>
            </a:fld>
            <a:endParaRPr lang="en-CA" dirty="0"/>
          </a:p>
        </p:txBody>
      </p:sp>
    </p:spTree>
    <p:extLst>
      <p:ext uri="{BB962C8B-B14F-4D97-AF65-F5344CB8AC3E}">
        <p14:creationId xmlns:p14="http://schemas.microsoft.com/office/powerpoint/2010/main" val="2975367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6666AC9-0A24-4AD9-89F8-0DFF16E8086F}" type="datetime1">
              <a:rPr lang="en-CA" smtClean="0"/>
              <a:t>2020-06-10</a:t>
            </a:fld>
            <a:endParaRPr lang="en-CA"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dirty="0"/>
          </a:p>
        </p:txBody>
      </p:sp>
      <p:sp>
        <p:nvSpPr>
          <p:cNvPr id="9" name="Slide Number Placeholder 8"/>
          <p:cNvSpPr>
            <a:spLocks noGrp="1"/>
          </p:cNvSpPr>
          <p:nvPr>
            <p:ph type="sldNum" sz="quarter" idx="12"/>
          </p:nvPr>
        </p:nvSpPr>
        <p:spPr/>
        <p:txBody>
          <a:bodyPr/>
          <a:lstStyle/>
          <a:p>
            <a:fld id="{733924C5-4CC6-4BA9-9475-462F734A9B1C}" type="slidenum">
              <a:rPr lang="en-CA" smtClean="0"/>
              <a:t>‹#›</a:t>
            </a:fld>
            <a:endParaRPr lang="en-CA" dirty="0"/>
          </a:p>
        </p:txBody>
      </p:sp>
    </p:spTree>
    <p:extLst>
      <p:ext uri="{BB962C8B-B14F-4D97-AF65-F5344CB8AC3E}">
        <p14:creationId xmlns:p14="http://schemas.microsoft.com/office/powerpoint/2010/main" val="1915682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0CA58DF-1C7A-4BCE-9FEC-6C27959AEBA1}" type="datetime1">
              <a:rPr lang="en-CA" smtClean="0"/>
              <a:t>2020-06-10</a:t>
            </a:fld>
            <a:endParaRPr lang="en-CA"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33924C5-4CC6-4BA9-9475-462F734A9B1C}" type="slidenum">
              <a:rPr lang="en-CA" smtClean="0"/>
              <a:t>‹#›</a:t>
            </a:fld>
            <a:endParaRPr lang="en-CA" dirty="0"/>
          </a:p>
        </p:txBody>
      </p:sp>
    </p:spTree>
    <p:extLst>
      <p:ext uri="{BB962C8B-B14F-4D97-AF65-F5344CB8AC3E}">
        <p14:creationId xmlns:p14="http://schemas.microsoft.com/office/powerpoint/2010/main" val="384326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60E68A-DD90-49BA-9B0D-35D0B77ABFBE}" type="datetime1">
              <a:rPr lang="en-CA" smtClean="0"/>
              <a:t>2020-06-10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33924C5-4CC6-4BA9-9475-462F734A9B1C}" type="slidenum">
              <a:rPr lang="en-CA" smtClean="0"/>
              <a:t>‹#›</a:t>
            </a:fld>
            <a:endParaRPr lang="en-CA" dirty="0"/>
          </a:p>
        </p:txBody>
      </p:sp>
    </p:spTree>
    <p:extLst>
      <p:ext uri="{BB962C8B-B14F-4D97-AF65-F5344CB8AC3E}">
        <p14:creationId xmlns:p14="http://schemas.microsoft.com/office/powerpoint/2010/main" val="1962598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5A9FCE5-1C09-4E9D-BFCB-638CB2B4E06C}" type="datetime1">
              <a:rPr lang="en-CA" smtClean="0"/>
              <a:t>2020-06-10</a:t>
            </a:fld>
            <a:endParaRPr lang="en-CA"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33924C5-4CC6-4BA9-9475-462F734A9B1C}" type="slidenum">
              <a:rPr lang="en-CA" smtClean="0"/>
              <a:t>‹#›</a:t>
            </a:fld>
            <a:endParaRPr lang="en-CA"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6733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summusinvestment.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curateur.gouv.qc.ca/registres/en/criteres.jsp"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upfa.org/professional-development/small-claims/" TargetMode="External"/><Relationship Id="rId2" Type="http://schemas.openxmlformats.org/officeDocument/2006/relationships/hyperlink" Target="https://cupfa.org/wp-content/uploads/2019/09/SmallClaimsProfFeesInfo-Form2019.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leasebusters.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vertex42.com/" TargetMode="External"/><Relationship Id="rId2" Type="http://schemas.openxmlformats.org/officeDocument/2006/relationships/hyperlink" Target="https://www.moneysense.ca/save/financial-planning/the-moneysense-complete-financial-plan-kit/"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tangerine.ca/en/products/spending/chequing-account/?ds_rl=1006592&amp;gclid=EAIaIQobChMIq5aY1YCi6QIVDJSzCh3yIA5cEAAYASADEgJ9zvD_BwE&amp;gclsrc=aw.ds" TargetMode="External"/><Relationship Id="rId2" Type="http://schemas.openxmlformats.org/officeDocument/2006/relationships/hyperlink" Target="https://www.canada.ca/en/financial-consumer-agency/services/banking/bank-accounts/low-cost-no-cost.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nbc.com/select/best-credit-cards/" TargetMode="External"/><Relationship Id="rId2" Type="http://schemas.openxmlformats.org/officeDocument/2006/relationships/hyperlink" Target="https://www.moneysense.ca/spend/credit-cards/best-credit-cards-in-canada/" TargetMode="Externa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42Htnp8P9Eg" TargetMode="External"/><Relationship Id="rId7" Type="http://schemas.openxmlformats.org/officeDocument/2006/relationships/image" Target="../media/image12.jpg"/><Relationship Id="rId2" Type="http://schemas.openxmlformats.org/officeDocument/2006/relationships/hyperlink" Target="https://www.youtube.com/watch?v=qMhSORxzrdA&amp;authuser=0" TargetMode="Externa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youtu.be/Es6LbaY3RfU" TargetMode="External"/><Relationship Id="rId4" Type="http://schemas.openxmlformats.org/officeDocument/2006/relationships/hyperlink" Target="https://youtu.be/QMAo9O40zp0"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timeout.com/montreal/things-to-do/free-things-to-do-in-montrea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summusinvestment.com/" TargetMode="External"/><Relationship Id="rId2" Type="http://schemas.openxmlformats.org/officeDocument/2006/relationships/hyperlink" Target="https://www.linkedin.com/in/riccardoromeo"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tricitiesonadime.com/2014_06_01_archive.html"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canada.ca/en/revenue-agency/campaigns/covid-19-update.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FD11B-4607-4CAE-88B7-0BF54C4DBC4A}"/>
              </a:ext>
            </a:extLst>
          </p:cNvPr>
          <p:cNvSpPr>
            <a:spLocks noGrp="1"/>
          </p:cNvSpPr>
          <p:nvPr>
            <p:ph type="ctrTitle"/>
          </p:nvPr>
        </p:nvSpPr>
        <p:spPr/>
        <p:txBody>
          <a:bodyPr>
            <a:normAutofit fontScale="90000"/>
          </a:bodyPr>
          <a:lstStyle/>
          <a:p>
            <a:pPr algn="ctr"/>
            <a:br>
              <a:rPr lang="en-CA" sz="5300" dirty="0"/>
            </a:br>
            <a:br>
              <a:rPr lang="en-CA" sz="5300" dirty="0"/>
            </a:br>
            <a:br>
              <a:rPr lang="en-CA" sz="5300" dirty="0"/>
            </a:br>
            <a:br>
              <a:rPr lang="en-CA" sz="5300" dirty="0"/>
            </a:br>
            <a:r>
              <a:rPr lang="en-CA" sz="5300" b="1" dirty="0"/>
              <a:t>Budgeting and Savings </a:t>
            </a:r>
            <a:r>
              <a:rPr lang="en-CA" sz="5300" b="1" dirty="0">
                <a:solidFill>
                  <a:schemeClr val="tx1">
                    <a:lumMod val="95000"/>
                    <a:lumOff val="5000"/>
                  </a:schemeClr>
                </a:solidFill>
              </a:rPr>
              <a:t>Strategies</a:t>
            </a:r>
            <a:r>
              <a:rPr lang="en-CA" sz="5300" b="1" dirty="0"/>
              <a:t> </a:t>
            </a:r>
            <a:br>
              <a:rPr lang="en-CA" sz="5300" b="1" dirty="0"/>
            </a:br>
            <a:r>
              <a:rPr lang="en-CA" sz="5300" b="1" dirty="0">
                <a:gradFill>
                  <a:gsLst>
                    <a:gs pos="68000">
                      <a:srgbClr val="FFFF00"/>
                    </a:gs>
                    <a:gs pos="0">
                      <a:srgbClr val="66CCFF"/>
                    </a:gs>
                    <a:gs pos="18000">
                      <a:srgbClr val="CC00FF"/>
                    </a:gs>
                    <a:gs pos="41000">
                      <a:srgbClr val="00B0F0"/>
                    </a:gs>
                    <a:gs pos="93000">
                      <a:srgbClr val="FF0000"/>
                    </a:gs>
                  </a:gsLst>
                  <a:lin ang="5400000" scaled="1"/>
                </a:gradFill>
              </a:rPr>
              <a:t>(during Covid-19)</a:t>
            </a:r>
            <a:br>
              <a:rPr lang="en-CA" sz="4400" b="1" dirty="0">
                <a:gradFill>
                  <a:gsLst>
                    <a:gs pos="68000">
                      <a:srgbClr val="FFFF00"/>
                    </a:gs>
                    <a:gs pos="0">
                      <a:srgbClr val="66CCFF"/>
                    </a:gs>
                    <a:gs pos="18000">
                      <a:srgbClr val="CC00FF"/>
                    </a:gs>
                    <a:gs pos="41000">
                      <a:srgbClr val="00B0F0"/>
                    </a:gs>
                    <a:gs pos="93000">
                      <a:srgbClr val="FF0000"/>
                    </a:gs>
                  </a:gsLst>
                  <a:lin ang="5400000" scaled="1"/>
                </a:gradFill>
              </a:rPr>
            </a:br>
            <a:br>
              <a:rPr lang="en-CA" sz="2200" dirty="0"/>
            </a:br>
            <a:r>
              <a:rPr lang="en-CA" sz="4400" dirty="0"/>
              <a:t>Presentation to CUPFA</a:t>
            </a:r>
            <a:br>
              <a:rPr lang="en-CA" sz="2200" dirty="0"/>
            </a:br>
            <a:r>
              <a:rPr lang="en-CA" sz="3100" dirty="0"/>
              <a:t>Wednesday June 10, 2020, 19 – 20 h </a:t>
            </a:r>
            <a:br>
              <a:rPr lang="en-CA" sz="3100" dirty="0"/>
            </a:br>
            <a:r>
              <a:rPr lang="en-CA" sz="3100" dirty="0">
                <a:solidFill>
                  <a:schemeClr val="tx1">
                    <a:lumMod val="95000"/>
                    <a:lumOff val="5000"/>
                  </a:schemeClr>
                </a:solidFill>
              </a:rPr>
              <a:t>followed by Q&amp;A</a:t>
            </a:r>
          </a:p>
        </p:txBody>
      </p:sp>
      <p:sp>
        <p:nvSpPr>
          <p:cNvPr id="3" name="Subtitle 2">
            <a:extLst>
              <a:ext uri="{FF2B5EF4-FFF2-40B4-BE49-F238E27FC236}">
                <a16:creationId xmlns:a16="http://schemas.microsoft.com/office/drawing/2014/main" id="{B5ACFE4D-8E1E-4FD0-A501-84708FB2D881}"/>
              </a:ext>
            </a:extLst>
          </p:cNvPr>
          <p:cNvSpPr>
            <a:spLocks noGrp="1"/>
          </p:cNvSpPr>
          <p:nvPr>
            <p:ph type="subTitle" idx="1"/>
          </p:nvPr>
        </p:nvSpPr>
        <p:spPr>
          <a:xfrm>
            <a:off x="1524000" y="4516439"/>
            <a:ext cx="9144000" cy="1655762"/>
          </a:xfrm>
        </p:spPr>
        <p:txBody>
          <a:bodyPr>
            <a:normAutofit fontScale="85000" lnSpcReduction="20000"/>
          </a:bodyPr>
          <a:lstStyle/>
          <a:p>
            <a:pPr algn="ctr"/>
            <a:r>
              <a:rPr lang="en-CA" sz="3500" dirty="0"/>
              <a:t>Presented by: Riccardo Romeo, </a:t>
            </a:r>
            <a:r>
              <a:rPr lang="en-CA" dirty="0"/>
              <a:t>CFA, CMT</a:t>
            </a:r>
          </a:p>
          <a:p>
            <a:pPr algn="ctr"/>
            <a:endParaRPr lang="en-CA" dirty="0"/>
          </a:p>
          <a:p>
            <a:pPr algn="ctr"/>
            <a:r>
              <a:rPr lang="en-CA" b="1" dirty="0"/>
              <a:t>Summus Investment Management Inc.</a:t>
            </a:r>
          </a:p>
          <a:p>
            <a:pPr algn="ctr"/>
            <a:r>
              <a:rPr lang="en-CA" dirty="0">
                <a:hlinkClick r:id="rId2"/>
              </a:rPr>
              <a:t>www.summusinvestment.com</a:t>
            </a:r>
            <a:r>
              <a:rPr lang="en-CA" dirty="0"/>
              <a:t>	</a:t>
            </a:r>
          </a:p>
        </p:txBody>
      </p:sp>
      <p:sp>
        <p:nvSpPr>
          <p:cNvPr id="5" name="Slide Number Placeholder 4">
            <a:extLst>
              <a:ext uri="{FF2B5EF4-FFF2-40B4-BE49-F238E27FC236}">
                <a16:creationId xmlns:a16="http://schemas.microsoft.com/office/drawing/2014/main" id="{0C6DC9D3-52FE-4F2F-8988-69BDA582ECCA}"/>
              </a:ext>
            </a:extLst>
          </p:cNvPr>
          <p:cNvSpPr>
            <a:spLocks noGrp="1"/>
          </p:cNvSpPr>
          <p:nvPr>
            <p:ph type="sldNum" sz="quarter" idx="12"/>
          </p:nvPr>
        </p:nvSpPr>
        <p:spPr/>
        <p:txBody>
          <a:bodyPr/>
          <a:lstStyle/>
          <a:p>
            <a:fld id="{733924C5-4CC6-4BA9-9475-462F734A9B1C}" type="slidenum">
              <a:rPr lang="en-CA" smtClean="0"/>
              <a:t>1</a:t>
            </a:fld>
            <a:endParaRPr lang="en-CA" dirty="0"/>
          </a:p>
        </p:txBody>
      </p:sp>
    </p:spTree>
    <p:extLst>
      <p:ext uri="{BB962C8B-B14F-4D97-AF65-F5344CB8AC3E}">
        <p14:creationId xmlns:p14="http://schemas.microsoft.com/office/powerpoint/2010/main" val="1368368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C099-44D5-42C1-85ED-FC52823A8D9C}"/>
              </a:ext>
            </a:extLst>
          </p:cNvPr>
          <p:cNvSpPr>
            <a:spLocks noGrp="1"/>
          </p:cNvSpPr>
          <p:nvPr>
            <p:ph type="title"/>
          </p:nvPr>
        </p:nvSpPr>
        <p:spPr>
          <a:xfrm>
            <a:off x="1097280" y="324704"/>
            <a:ext cx="10058400" cy="968440"/>
          </a:xfrm>
        </p:spPr>
        <p:txBody>
          <a:bodyPr>
            <a:normAutofit/>
          </a:bodyPr>
          <a:lstStyle/>
          <a:p>
            <a:r>
              <a:rPr lang="en-CA" dirty="0"/>
              <a:t>Income and Revenue augmentation tips</a:t>
            </a:r>
          </a:p>
        </p:txBody>
      </p:sp>
      <p:sp>
        <p:nvSpPr>
          <p:cNvPr id="3" name="Content Placeholder 2">
            <a:extLst>
              <a:ext uri="{FF2B5EF4-FFF2-40B4-BE49-F238E27FC236}">
                <a16:creationId xmlns:a16="http://schemas.microsoft.com/office/drawing/2014/main" id="{43F6961A-2E18-426C-949B-CC74590B8814}"/>
              </a:ext>
            </a:extLst>
          </p:cNvPr>
          <p:cNvSpPr>
            <a:spLocks noGrp="1"/>
          </p:cNvSpPr>
          <p:nvPr>
            <p:ph idx="1"/>
          </p:nvPr>
        </p:nvSpPr>
        <p:spPr>
          <a:xfrm>
            <a:off x="1097280" y="1801906"/>
            <a:ext cx="10058400" cy="4341199"/>
          </a:xfrm>
        </p:spPr>
        <p:txBody>
          <a:bodyPr>
            <a:normAutofit fontScale="92500" lnSpcReduction="10000"/>
          </a:bodyPr>
          <a:lstStyle/>
          <a:p>
            <a:pPr marL="0" indent="0">
              <a:buNone/>
            </a:pPr>
            <a:r>
              <a:rPr lang="en-US" dirty="0"/>
              <a:t>Income from your hobby</a:t>
            </a:r>
            <a:endParaRPr lang="en-CA" dirty="0"/>
          </a:p>
          <a:p>
            <a:pPr lvl="1">
              <a:buFont typeface="Wingdings" panose="05000000000000000000" pitchFamily="2" charset="2"/>
              <a:buChar char="Ø"/>
            </a:pPr>
            <a:r>
              <a:rPr lang="en-CA" sz="2100" dirty="0"/>
              <a:t>Do you have a hobby that does not interfere or compete with your day job that you can earn income from?</a:t>
            </a:r>
          </a:p>
          <a:p>
            <a:pPr lvl="1">
              <a:buFont typeface="Wingdings" panose="05000000000000000000" pitchFamily="2" charset="2"/>
              <a:buChar char="Ø"/>
            </a:pPr>
            <a:r>
              <a:rPr lang="en-CA" sz="2100" dirty="0"/>
              <a:t>Examples: Arts and crafts, jewelry making, painting, specialized services</a:t>
            </a:r>
          </a:p>
          <a:p>
            <a:pPr lvl="1">
              <a:buFont typeface="Wingdings" panose="05000000000000000000" pitchFamily="2" charset="2"/>
              <a:buChar char="Ø"/>
            </a:pPr>
            <a:r>
              <a:rPr lang="en-CA" sz="2100" dirty="0"/>
              <a:t>Can this be converted into a revenue generating part time source of income?</a:t>
            </a:r>
          </a:p>
          <a:p>
            <a:pPr lvl="1">
              <a:buFont typeface="Wingdings" panose="05000000000000000000" pitchFamily="2" charset="2"/>
              <a:buChar char="Ø"/>
            </a:pPr>
            <a:endParaRPr lang="en-CA" dirty="0"/>
          </a:p>
          <a:p>
            <a:pPr marL="0" indent="0">
              <a:buNone/>
            </a:pPr>
            <a:r>
              <a:rPr lang="en-US" dirty="0"/>
              <a:t>Refunds/Reimbursements/Gifts Received</a:t>
            </a:r>
          </a:p>
          <a:p>
            <a:pPr lvl="1">
              <a:buFont typeface="Wingdings" panose="05000000000000000000" pitchFamily="2" charset="2"/>
              <a:buChar char="Ø"/>
            </a:pPr>
            <a:r>
              <a:rPr lang="en-US" sz="2100" dirty="0"/>
              <a:t>Have you collected on all monies and reimbursements owed to you?</a:t>
            </a:r>
          </a:p>
          <a:p>
            <a:pPr lvl="1">
              <a:buFont typeface="Wingdings" panose="05000000000000000000" pitchFamily="2" charset="2"/>
              <a:buChar char="Ø"/>
            </a:pPr>
            <a:r>
              <a:rPr lang="en-US" sz="2100" dirty="0"/>
              <a:t>Someone promised you an incentive never received? Now’s the time to follow up!</a:t>
            </a:r>
          </a:p>
          <a:p>
            <a:pPr lvl="1">
              <a:buFont typeface="Wingdings" panose="05000000000000000000" pitchFamily="2" charset="2"/>
              <a:buChar char="Ø"/>
            </a:pPr>
            <a:r>
              <a:rPr lang="en-US" sz="2100" dirty="0"/>
              <a:t>Unused gift cards that you forgot you had?	</a:t>
            </a:r>
          </a:p>
          <a:p>
            <a:pPr lvl="1">
              <a:buFont typeface="Wingdings" panose="05000000000000000000" pitchFamily="2" charset="2"/>
              <a:buChar char="Ø"/>
            </a:pPr>
            <a:r>
              <a:rPr lang="en-US" sz="2100" dirty="0"/>
              <a:t>Did you apply for all Covid-19 supplements offered by Quebec and Canada?</a:t>
            </a:r>
          </a:p>
          <a:p>
            <a:pPr lvl="1">
              <a:buFont typeface="Wingdings" panose="05000000000000000000" pitchFamily="2" charset="2"/>
              <a:buChar char="Ø"/>
            </a:pPr>
            <a:r>
              <a:rPr lang="en-US" sz="2100" dirty="0"/>
              <a:t>Some governments have a registry for assets forgotten and held on behalf of the individual. Quebec example: </a:t>
            </a:r>
            <a:r>
              <a:rPr lang="en-CA" sz="2100" dirty="0">
                <a:hlinkClick r:id="rId2"/>
              </a:rPr>
              <a:t>https://www.curateur.gouv.qc.ca/registres/en/criteres.jsp</a:t>
            </a:r>
            <a:endParaRPr lang="en-US" sz="2100" dirty="0"/>
          </a:p>
          <a:p>
            <a:pPr lvl="1">
              <a:buFont typeface="Wingdings" panose="05000000000000000000" pitchFamily="2" charset="2"/>
              <a:buChar char="Ø"/>
            </a:pPr>
            <a:endParaRPr lang="en-US" dirty="0"/>
          </a:p>
          <a:p>
            <a:pPr lvl="1">
              <a:buFont typeface="Wingdings" panose="05000000000000000000" pitchFamily="2" charset="2"/>
              <a:buChar char="Ø"/>
            </a:pPr>
            <a:endParaRPr lang="en-CA" dirty="0"/>
          </a:p>
          <a:p>
            <a:pPr lvl="1">
              <a:buFont typeface="Wingdings" panose="05000000000000000000" pitchFamily="2" charset="2"/>
              <a:buChar char="Ø"/>
            </a:pPr>
            <a:endParaRPr lang="en-CA" dirty="0"/>
          </a:p>
        </p:txBody>
      </p:sp>
      <p:sp>
        <p:nvSpPr>
          <p:cNvPr id="4" name="Slide Number Placeholder 3">
            <a:extLst>
              <a:ext uri="{FF2B5EF4-FFF2-40B4-BE49-F238E27FC236}">
                <a16:creationId xmlns:a16="http://schemas.microsoft.com/office/drawing/2014/main" id="{5586D37F-77FD-4A52-BD32-C73FA52281CE}"/>
              </a:ext>
            </a:extLst>
          </p:cNvPr>
          <p:cNvSpPr>
            <a:spLocks noGrp="1"/>
          </p:cNvSpPr>
          <p:nvPr>
            <p:ph type="sldNum" sz="quarter" idx="12"/>
          </p:nvPr>
        </p:nvSpPr>
        <p:spPr/>
        <p:txBody>
          <a:bodyPr/>
          <a:lstStyle/>
          <a:p>
            <a:fld id="{733924C5-4CC6-4BA9-9475-462F734A9B1C}" type="slidenum">
              <a:rPr lang="en-CA" smtClean="0"/>
              <a:t>10</a:t>
            </a:fld>
            <a:endParaRPr lang="en-CA" dirty="0"/>
          </a:p>
        </p:txBody>
      </p:sp>
    </p:spTree>
    <p:extLst>
      <p:ext uri="{BB962C8B-B14F-4D97-AF65-F5344CB8AC3E}">
        <p14:creationId xmlns:p14="http://schemas.microsoft.com/office/powerpoint/2010/main" val="1747883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C099-44D5-42C1-85ED-FC52823A8D9C}"/>
              </a:ext>
            </a:extLst>
          </p:cNvPr>
          <p:cNvSpPr>
            <a:spLocks noGrp="1"/>
          </p:cNvSpPr>
          <p:nvPr>
            <p:ph type="title"/>
          </p:nvPr>
        </p:nvSpPr>
        <p:spPr>
          <a:xfrm>
            <a:off x="1097280" y="324704"/>
            <a:ext cx="10058400" cy="968440"/>
          </a:xfrm>
        </p:spPr>
        <p:txBody>
          <a:bodyPr>
            <a:normAutofit/>
          </a:bodyPr>
          <a:lstStyle/>
          <a:p>
            <a:r>
              <a:rPr lang="en-CA" dirty="0"/>
              <a:t>Income and Revenue augmentation tips</a:t>
            </a:r>
          </a:p>
        </p:txBody>
      </p:sp>
      <p:sp>
        <p:nvSpPr>
          <p:cNvPr id="3" name="Content Placeholder 2">
            <a:extLst>
              <a:ext uri="{FF2B5EF4-FFF2-40B4-BE49-F238E27FC236}">
                <a16:creationId xmlns:a16="http://schemas.microsoft.com/office/drawing/2014/main" id="{43F6961A-2E18-426C-949B-CC74590B8814}"/>
              </a:ext>
            </a:extLst>
          </p:cNvPr>
          <p:cNvSpPr>
            <a:spLocks noGrp="1"/>
          </p:cNvSpPr>
          <p:nvPr>
            <p:ph idx="1"/>
          </p:nvPr>
        </p:nvSpPr>
        <p:spPr>
          <a:xfrm>
            <a:off x="1097280" y="1801906"/>
            <a:ext cx="10058400" cy="4341199"/>
          </a:xfrm>
        </p:spPr>
        <p:txBody>
          <a:bodyPr>
            <a:normAutofit/>
          </a:bodyPr>
          <a:lstStyle/>
          <a:p>
            <a:pPr marL="0" indent="0">
              <a:buNone/>
            </a:pPr>
            <a:r>
              <a:rPr lang="en-US" dirty="0"/>
              <a:t>CUPFA Reimbursement for Small Claims</a:t>
            </a:r>
          </a:p>
          <a:p>
            <a:pPr lvl="1">
              <a:buFont typeface="Wingdings" panose="05000000000000000000" pitchFamily="2" charset="2"/>
              <a:buChar char="Ø"/>
            </a:pPr>
            <a:r>
              <a:rPr lang="en-US" sz="2100" dirty="0"/>
              <a:t>For professional development expenses and professional fees incurred from May 1, 2020 – April 30, 2021 budget year</a:t>
            </a:r>
          </a:p>
          <a:p>
            <a:pPr lvl="1">
              <a:buFont typeface="Wingdings" panose="05000000000000000000" pitchFamily="2" charset="2"/>
              <a:buChar char="Ø"/>
            </a:pPr>
            <a:r>
              <a:rPr lang="en-CA" sz="2100" dirty="0"/>
              <a:t>2020 deadline was March 30, 2020</a:t>
            </a:r>
          </a:p>
          <a:p>
            <a:pPr lvl="1">
              <a:buFont typeface="Wingdings" panose="05000000000000000000" pitchFamily="2" charset="2"/>
              <a:buChar char="Ø"/>
            </a:pPr>
            <a:r>
              <a:rPr lang="en-US" sz="2100" dirty="0"/>
              <a:t>Items you may be allowed to claim; Internet, books, software, association memberships, periodical subscriptions, etc. For more information see:</a:t>
            </a:r>
            <a:endParaRPr lang="en-CA" sz="2100" dirty="0"/>
          </a:p>
          <a:p>
            <a:pPr lvl="1">
              <a:buFont typeface="Wingdings" panose="05000000000000000000" pitchFamily="2" charset="2"/>
              <a:buChar char="Ø"/>
            </a:pPr>
            <a:r>
              <a:rPr lang="en-CA" dirty="0">
                <a:hlinkClick r:id="rId2"/>
              </a:rPr>
              <a:t>https://cupfa.org/wp-content/uploads/2019/09/SmallClaimsProfFeesInfo-Form2019.pdf</a:t>
            </a:r>
            <a:endParaRPr lang="en-CA" dirty="0"/>
          </a:p>
          <a:p>
            <a:pPr lvl="1">
              <a:buFont typeface="Wingdings" panose="05000000000000000000" pitchFamily="2" charset="2"/>
              <a:buChar char="Ø"/>
            </a:pPr>
            <a:r>
              <a:rPr lang="en-US" dirty="0">
                <a:hlinkClick r:id="rId3"/>
              </a:rPr>
              <a:t>https://cupfa.org/professional-development/small-claims/</a:t>
            </a:r>
            <a:r>
              <a:rPr lang="en-US" dirty="0"/>
              <a:t>	</a:t>
            </a:r>
          </a:p>
          <a:p>
            <a:pPr lvl="1">
              <a:buFont typeface="Wingdings" panose="05000000000000000000" pitchFamily="2" charset="2"/>
              <a:buChar char="Ø"/>
            </a:pPr>
            <a:endParaRPr lang="en-CA" dirty="0"/>
          </a:p>
          <a:p>
            <a:pPr lvl="1">
              <a:buFont typeface="Wingdings" panose="05000000000000000000" pitchFamily="2" charset="2"/>
              <a:buChar char="Ø"/>
            </a:pPr>
            <a:endParaRPr lang="en-CA" dirty="0"/>
          </a:p>
        </p:txBody>
      </p:sp>
      <p:sp>
        <p:nvSpPr>
          <p:cNvPr id="4" name="Slide Number Placeholder 3">
            <a:extLst>
              <a:ext uri="{FF2B5EF4-FFF2-40B4-BE49-F238E27FC236}">
                <a16:creationId xmlns:a16="http://schemas.microsoft.com/office/drawing/2014/main" id="{5586D37F-77FD-4A52-BD32-C73FA52281CE}"/>
              </a:ext>
            </a:extLst>
          </p:cNvPr>
          <p:cNvSpPr>
            <a:spLocks noGrp="1"/>
          </p:cNvSpPr>
          <p:nvPr>
            <p:ph type="sldNum" sz="quarter" idx="12"/>
          </p:nvPr>
        </p:nvSpPr>
        <p:spPr/>
        <p:txBody>
          <a:bodyPr/>
          <a:lstStyle/>
          <a:p>
            <a:fld id="{733924C5-4CC6-4BA9-9475-462F734A9B1C}" type="slidenum">
              <a:rPr lang="en-CA" smtClean="0"/>
              <a:t>11</a:t>
            </a:fld>
            <a:endParaRPr lang="en-CA" dirty="0"/>
          </a:p>
        </p:txBody>
      </p:sp>
    </p:spTree>
    <p:extLst>
      <p:ext uri="{BB962C8B-B14F-4D97-AF65-F5344CB8AC3E}">
        <p14:creationId xmlns:p14="http://schemas.microsoft.com/office/powerpoint/2010/main" val="2353710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C099-44D5-42C1-85ED-FC52823A8D9C}"/>
              </a:ext>
            </a:extLst>
          </p:cNvPr>
          <p:cNvSpPr>
            <a:spLocks noGrp="1"/>
          </p:cNvSpPr>
          <p:nvPr>
            <p:ph type="title"/>
          </p:nvPr>
        </p:nvSpPr>
        <p:spPr>
          <a:xfrm>
            <a:off x="1097280" y="324704"/>
            <a:ext cx="10058400" cy="968440"/>
          </a:xfrm>
        </p:spPr>
        <p:txBody>
          <a:bodyPr>
            <a:normAutofit/>
          </a:bodyPr>
          <a:lstStyle/>
          <a:p>
            <a:r>
              <a:rPr lang="en-CA" dirty="0"/>
              <a:t>Income and Revenue augmentation tips</a:t>
            </a:r>
          </a:p>
        </p:txBody>
      </p:sp>
      <p:sp>
        <p:nvSpPr>
          <p:cNvPr id="3" name="Content Placeholder 2">
            <a:extLst>
              <a:ext uri="{FF2B5EF4-FFF2-40B4-BE49-F238E27FC236}">
                <a16:creationId xmlns:a16="http://schemas.microsoft.com/office/drawing/2014/main" id="{43F6961A-2E18-426C-949B-CC74590B8814}"/>
              </a:ext>
            </a:extLst>
          </p:cNvPr>
          <p:cNvSpPr>
            <a:spLocks noGrp="1"/>
          </p:cNvSpPr>
          <p:nvPr>
            <p:ph idx="1"/>
          </p:nvPr>
        </p:nvSpPr>
        <p:spPr>
          <a:xfrm>
            <a:off x="1097280" y="1851661"/>
            <a:ext cx="10058400" cy="4291444"/>
          </a:xfrm>
        </p:spPr>
        <p:txBody>
          <a:bodyPr>
            <a:normAutofit/>
          </a:bodyPr>
          <a:lstStyle/>
          <a:p>
            <a:pPr marL="0" indent="0">
              <a:buNone/>
            </a:pPr>
            <a:r>
              <a:rPr lang="en-US" dirty="0"/>
              <a:t>Selling unused and unneeded items		</a:t>
            </a:r>
          </a:p>
          <a:p>
            <a:pPr lvl="1">
              <a:buFont typeface="Wingdings" panose="05000000000000000000" pitchFamily="2" charset="2"/>
              <a:buChar char="Ø"/>
            </a:pPr>
            <a:r>
              <a:rPr lang="en-US" dirty="0"/>
              <a:t>We all have stuff that we haven’t used that may be in a decent condition and still has value, especially to others</a:t>
            </a:r>
          </a:p>
          <a:p>
            <a:pPr lvl="1">
              <a:buFont typeface="Wingdings" panose="05000000000000000000" pitchFamily="2" charset="2"/>
              <a:buChar char="Ø"/>
            </a:pPr>
            <a:r>
              <a:rPr lang="en-US" u="sng" dirty="0"/>
              <a:t>Rule of Thumb:</a:t>
            </a:r>
            <a:r>
              <a:rPr lang="en-US" dirty="0"/>
              <a:t> You didn’t use it in the last 2 years, consider getting rid of it! This could be another revenue or cash flow source</a:t>
            </a:r>
          </a:p>
          <a:p>
            <a:pPr lvl="1">
              <a:buFont typeface="Wingdings" panose="05000000000000000000" pitchFamily="2" charset="2"/>
              <a:buChar char="Ø"/>
            </a:pPr>
            <a:r>
              <a:rPr lang="en-US" dirty="0"/>
              <a:t>Examples: Items in storage, furniture, household items, etc.</a:t>
            </a:r>
          </a:p>
          <a:p>
            <a:pPr lvl="1">
              <a:buFont typeface="Wingdings" panose="05000000000000000000" pitchFamily="2" charset="2"/>
              <a:buChar char="Ø"/>
            </a:pPr>
            <a:r>
              <a:rPr lang="en-US" dirty="0"/>
              <a:t>Be careful not to sell items of value, heirlooms that will appreciate in value or  that you will regret you sold</a:t>
            </a:r>
          </a:p>
          <a:p>
            <a:pPr lvl="1">
              <a:buFont typeface="Wingdings" panose="05000000000000000000" pitchFamily="2" charset="2"/>
              <a:buChar char="Ø"/>
            </a:pPr>
            <a:r>
              <a:rPr lang="en-US" dirty="0"/>
              <a:t>Sites to consider: Facebook Marketplace, Kijiji, Varage, etc</a:t>
            </a:r>
          </a:p>
          <a:p>
            <a:pPr lvl="1">
              <a:buFont typeface="Wingdings" panose="05000000000000000000" pitchFamily="2" charset="2"/>
              <a:buChar char="Ø"/>
            </a:pPr>
            <a:endParaRPr lang="en-US" dirty="0"/>
          </a:p>
          <a:p>
            <a:pPr lvl="1">
              <a:buFont typeface="Wingdings" panose="05000000000000000000" pitchFamily="2" charset="2"/>
              <a:buChar char="Ø"/>
            </a:pPr>
            <a:endParaRPr lang="en-CA" dirty="0"/>
          </a:p>
          <a:p>
            <a:pPr lvl="1">
              <a:buFont typeface="Wingdings" panose="05000000000000000000" pitchFamily="2" charset="2"/>
              <a:buChar char="Ø"/>
            </a:pPr>
            <a:endParaRPr lang="en-CA" dirty="0"/>
          </a:p>
        </p:txBody>
      </p:sp>
      <p:sp>
        <p:nvSpPr>
          <p:cNvPr id="4" name="Slide Number Placeholder 3">
            <a:extLst>
              <a:ext uri="{FF2B5EF4-FFF2-40B4-BE49-F238E27FC236}">
                <a16:creationId xmlns:a16="http://schemas.microsoft.com/office/drawing/2014/main" id="{468CF24C-E0D1-46FE-AC73-4A20D6034E49}"/>
              </a:ext>
            </a:extLst>
          </p:cNvPr>
          <p:cNvSpPr>
            <a:spLocks noGrp="1"/>
          </p:cNvSpPr>
          <p:nvPr>
            <p:ph type="sldNum" sz="quarter" idx="12"/>
          </p:nvPr>
        </p:nvSpPr>
        <p:spPr/>
        <p:txBody>
          <a:bodyPr/>
          <a:lstStyle/>
          <a:p>
            <a:fld id="{733924C5-4CC6-4BA9-9475-462F734A9B1C}" type="slidenum">
              <a:rPr lang="en-CA" smtClean="0"/>
              <a:t>12</a:t>
            </a:fld>
            <a:endParaRPr lang="en-CA" dirty="0"/>
          </a:p>
        </p:txBody>
      </p:sp>
    </p:spTree>
    <p:extLst>
      <p:ext uri="{BB962C8B-B14F-4D97-AF65-F5344CB8AC3E}">
        <p14:creationId xmlns:p14="http://schemas.microsoft.com/office/powerpoint/2010/main" val="1336547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C099-44D5-42C1-85ED-FC52823A8D9C}"/>
              </a:ext>
            </a:extLst>
          </p:cNvPr>
          <p:cNvSpPr>
            <a:spLocks noGrp="1"/>
          </p:cNvSpPr>
          <p:nvPr>
            <p:ph type="title"/>
          </p:nvPr>
        </p:nvSpPr>
        <p:spPr>
          <a:xfrm>
            <a:off x="715224" y="249203"/>
            <a:ext cx="10827944" cy="968440"/>
          </a:xfrm>
        </p:spPr>
        <p:txBody>
          <a:bodyPr>
            <a:normAutofit fontScale="90000"/>
          </a:bodyPr>
          <a:lstStyle/>
          <a:p>
            <a:r>
              <a:rPr lang="en-CA" dirty="0"/>
              <a:t>Spending and expense reduction tips on important expense items</a:t>
            </a:r>
            <a:endParaRPr lang="en-CA" sz="3900" dirty="0">
              <a:highlight>
                <a:srgbClr val="FFFF00"/>
              </a:highlight>
            </a:endParaRPr>
          </a:p>
        </p:txBody>
      </p:sp>
      <p:sp>
        <p:nvSpPr>
          <p:cNvPr id="3" name="Content Placeholder 2">
            <a:extLst>
              <a:ext uri="{FF2B5EF4-FFF2-40B4-BE49-F238E27FC236}">
                <a16:creationId xmlns:a16="http://schemas.microsoft.com/office/drawing/2014/main" id="{43F6961A-2E18-426C-949B-CC74590B8814}"/>
              </a:ext>
            </a:extLst>
          </p:cNvPr>
          <p:cNvSpPr>
            <a:spLocks noGrp="1"/>
          </p:cNvSpPr>
          <p:nvPr>
            <p:ph idx="1"/>
          </p:nvPr>
        </p:nvSpPr>
        <p:spPr/>
        <p:txBody>
          <a:bodyPr>
            <a:normAutofit/>
          </a:bodyPr>
          <a:lstStyle/>
          <a:p>
            <a:endParaRPr lang="en-CA" dirty="0"/>
          </a:p>
          <a:p>
            <a:endParaRPr lang="en-US" dirty="0"/>
          </a:p>
          <a:p>
            <a:endParaRPr lang="en-CA" dirty="0">
              <a:highlight>
                <a:srgbClr val="FFFF00"/>
              </a:highlight>
            </a:endParaRPr>
          </a:p>
          <a:p>
            <a:endParaRPr lang="en-CA" dirty="0"/>
          </a:p>
          <a:p>
            <a:endParaRPr lang="en-US" dirty="0"/>
          </a:p>
          <a:p>
            <a:endParaRPr lang="en-CA" dirty="0"/>
          </a:p>
        </p:txBody>
      </p:sp>
      <p:graphicFrame>
        <p:nvGraphicFramePr>
          <p:cNvPr id="6" name="Table 6">
            <a:extLst>
              <a:ext uri="{FF2B5EF4-FFF2-40B4-BE49-F238E27FC236}">
                <a16:creationId xmlns:a16="http://schemas.microsoft.com/office/drawing/2014/main" id="{C4C8628B-5D5A-49CF-8A6F-2BA6B23000BA}"/>
              </a:ext>
            </a:extLst>
          </p:cNvPr>
          <p:cNvGraphicFramePr>
            <a:graphicFrameLocks noGrp="1"/>
          </p:cNvGraphicFramePr>
          <p:nvPr>
            <p:extLst>
              <p:ext uri="{D42A27DB-BD31-4B8C-83A1-F6EECF244321}">
                <p14:modId xmlns:p14="http://schemas.microsoft.com/office/powerpoint/2010/main" val="1219918000"/>
              </p:ext>
            </p:extLst>
          </p:nvPr>
        </p:nvGraphicFramePr>
        <p:xfrm>
          <a:off x="1216405" y="1077162"/>
          <a:ext cx="9878316" cy="5242560"/>
        </p:xfrm>
        <a:graphic>
          <a:graphicData uri="http://schemas.openxmlformats.org/drawingml/2006/table">
            <a:tbl>
              <a:tblPr firstRow="1" bandRow="1">
                <a:tableStyleId>{5C22544A-7EE6-4342-B048-85BDC9FD1C3A}</a:tableStyleId>
              </a:tblPr>
              <a:tblGrid>
                <a:gridCol w="2394261">
                  <a:extLst>
                    <a:ext uri="{9D8B030D-6E8A-4147-A177-3AD203B41FA5}">
                      <a16:colId xmlns:a16="http://schemas.microsoft.com/office/drawing/2014/main" val="2029594804"/>
                    </a:ext>
                  </a:extLst>
                </a:gridCol>
                <a:gridCol w="2647960">
                  <a:extLst>
                    <a:ext uri="{9D8B030D-6E8A-4147-A177-3AD203B41FA5}">
                      <a16:colId xmlns:a16="http://schemas.microsoft.com/office/drawing/2014/main" val="1718259598"/>
                    </a:ext>
                  </a:extLst>
                </a:gridCol>
                <a:gridCol w="2555472">
                  <a:extLst>
                    <a:ext uri="{9D8B030D-6E8A-4147-A177-3AD203B41FA5}">
                      <a16:colId xmlns:a16="http://schemas.microsoft.com/office/drawing/2014/main" val="2260175737"/>
                    </a:ext>
                  </a:extLst>
                </a:gridCol>
                <a:gridCol w="2280623">
                  <a:extLst>
                    <a:ext uri="{9D8B030D-6E8A-4147-A177-3AD203B41FA5}">
                      <a16:colId xmlns:a16="http://schemas.microsoft.com/office/drawing/2014/main" val="420856091"/>
                    </a:ext>
                  </a:extLst>
                </a:gridCol>
              </a:tblGrid>
              <a:tr h="302456">
                <a:tc>
                  <a:txBody>
                    <a:bodyPr/>
                    <a:lstStyle/>
                    <a:p>
                      <a:r>
                        <a:rPr lang="en-CA" sz="1500" dirty="0"/>
                        <a:t>Item and slide#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t>Item and slide#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t>Item and slide#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t>Item and slide#</a:t>
                      </a:r>
                    </a:p>
                  </a:txBody>
                  <a:tcPr/>
                </a:tc>
                <a:extLst>
                  <a:ext uri="{0D108BD9-81ED-4DB2-BD59-A6C34878D82A}">
                    <a16:rowId xmlns:a16="http://schemas.microsoft.com/office/drawing/2014/main" val="3786915262"/>
                  </a:ext>
                </a:extLst>
              </a:tr>
              <a:tr h="950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highlight>
                            <a:srgbClr val="FFFF00"/>
                          </a:highlight>
                        </a:rPr>
                        <a:t>Mortgage / </a:t>
                      </a:r>
                      <a:r>
                        <a:rPr lang="en-CA" sz="1500" dirty="0"/>
                        <a:t>Rent, condo fees </a:t>
                      </a:r>
                    </a:p>
                    <a:p>
                      <a:r>
                        <a:rPr lang="en-CA" sz="1500" dirty="0"/>
                        <a:t>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highlight>
                            <a:srgbClr val="FFFF00"/>
                          </a:highlight>
                        </a:rPr>
                        <a:t>Health Care Insurance Premiums, Medicine, Drugs, Professionals </a:t>
                      </a:r>
                    </a:p>
                    <a:p>
                      <a:r>
                        <a:rPr lang="en-CA" sz="1500" dirty="0">
                          <a:highlight>
                            <a:srgbClr val="FFFF00"/>
                          </a:highlight>
                        </a:rPr>
                        <a:t>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highlight>
                            <a:srgbClr val="FFFF00"/>
                          </a:highlight>
                        </a:rPr>
                        <a:t>Loans, personal loans /lines of credit, student loans </a:t>
                      </a:r>
                    </a:p>
                    <a:p>
                      <a:r>
                        <a:rPr lang="en-CA" sz="1500" dirty="0">
                          <a:highlight>
                            <a:srgbClr val="FFFF00"/>
                          </a:highlight>
                        </a:rPr>
                        <a:t>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Clubs / Dues / Professional Memberships</a:t>
                      </a:r>
                      <a:endParaRPr lang="en-CA" sz="1500" dirty="0"/>
                    </a:p>
                    <a:p>
                      <a:r>
                        <a:rPr lang="en-CA" sz="1500" dirty="0"/>
                        <a:t>30</a:t>
                      </a:r>
                    </a:p>
                  </a:txBody>
                  <a:tcPr/>
                </a:tc>
                <a:extLst>
                  <a:ext uri="{0D108BD9-81ED-4DB2-BD59-A6C34878D82A}">
                    <a16:rowId xmlns:a16="http://schemas.microsoft.com/office/drawing/2014/main" val="1503365448"/>
                  </a:ext>
                </a:extLst>
              </a:tr>
              <a:tr h="5184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highlight>
                            <a:srgbClr val="FFFF00"/>
                          </a:highlight>
                        </a:rPr>
                        <a:t>Insurance analysis, general comments	15</a:t>
                      </a:r>
                      <a:endParaRPr lang="en-CA" sz="15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highlight>
                            <a:srgbClr val="FFFF00"/>
                          </a:highlight>
                        </a:rPr>
                        <a:t>Transportation, parking, gas, car payment and insurance  </a:t>
                      </a:r>
                      <a:r>
                        <a:rPr lang="en-CA" sz="1500" dirty="0">
                          <a:highlight>
                            <a:srgbClr val="FFFF00"/>
                          </a:highlight>
                        </a:rPr>
                        <a:t>19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highlight>
                            <a:srgbClr val="FFFF00"/>
                          </a:highlight>
                        </a:rPr>
                        <a:t>Savings</a:t>
                      </a:r>
                    </a:p>
                    <a:p>
                      <a:r>
                        <a:rPr lang="en-CA" sz="1500" dirty="0">
                          <a:highlight>
                            <a:srgbClr val="FFFF00"/>
                          </a:highlight>
                        </a:rPr>
                        <a:t>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Gifts - Birthdays, Christmas, other  </a:t>
                      </a:r>
                      <a:r>
                        <a:rPr lang="en-CA" sz="1500" dirty="0"/>
                        <a:t>31</a:t>
                      </a:r>
                    </a:p>
                  </a:txBody>
                  <a:tcPr/>
                </a:tc>
                <a:extLst>
                  <a:ext uri="{0D108BD9-81ED-4DB2-BD59-A6C34878D82A}">
                    <a16:rowId xmlns:a16="http://schemas.microsoft.com/office/drawing/2014/main" val="181626960"/>
                  </a:ext>
                </a:extLst>
              </a:tr>
              <a:tr h="734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t>Property tax / insurance</a:t>
                      </a:r>
                    </a:p>
                    <a:p>
                      <a:r>
                        <a:rPr lang="en-CA" sz="1500" dirty="0"/>
                        <a:t>13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Transportation, Uber / Taxis / Bus</a:t>
                      </a:r>
                    </a:p>
                    <a:p>
                      <a:r>
                        <a:rPr lang="en-CA" sz="1500" dirty="0"/>
                        <a:t>20</a:t>
                      </a:r>
                    </a:p>
                  </a:txBody>
                  <a:tcPr/>
                </a:tc>
                <a:tc>
                  <a:txBody>
                    <a:bodyPr/>
                    <a:lstStyle/>
                    <a:p>
                      <a:r>
                        <a:rPr lang="en-CA" sz="1500" dirty="0">
                          <a:highlight>
                            <a:srgbClr val="FFFF00"/>
                          </a:highlight>
                        </a:rPr>
                        <a:t>Groceries, personal supplies and care</a:t>
                      </a:r>
                    </a:p>
                    <a:p>
                      <a:r>
                        <a:rPr lang="en-CA" sz="1500" dirty="0">
                          <a:highlight>
                            <a:srgbClr val="FFFF00"/>
                          </a:highlight>
                        </a:rPr>
                        <a:t>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Charitable Donations (if paid annually)</a:t>
                      </a:r>
                    </a:p>
                    <a:p>
                      <a:r>
                        <a:rPr lang="en-CA" sz="1500" dirty="0"/>
                        <a:t>31</a:t>
                      </a:r>
                    </a:p>
                  </a:txBody>
                  <a:tcPr/>
                </a:tc>
                <a:extLst>
                  <a:ext uri="{0D108BD9-81ED-4DB2-BD59-A6C34878D82A}">
                    <a16:rowId xmlns:a16="http://schemas.microsoft.com/office/drawing/2014/main" val="2668447048"/>
                  </a:ext>
                </a:extLst>
              </a:tr>
              <a:tr h="734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highlight>
                            <a:srgbClr val="FFFF00"/>
                          </a:highlight>
                        </a:rPr>
                        <a:t>Heat / gas / electricity</a:t>
                      </a:r>
                    </a:p>
                    <a:p>
                      <a:r>
                        <a:rPr lang="en-CA" sz="1500" dirty="0">
                          <a:highlight>
                            <a:srgbClr val="FFFF00"/>
                          </a:highlight>
                        </a:rPr>
                        <a:t>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Water/Sewer/Trash</a:t>
                      </a:r>
                      <a:endParaRPr lang="en-CA" sz="1500" dirty="0"/>
                    </a:p>
                    <a:p>
                      <a:r>
                        <a:rPr lang="en-CA" sz="1500" dirty="0"/>
                        <a:t>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highlight>
                            <a:srgbClr val="FFFF00"/>
                          </a:highlight>
                        </a:rPr>
                        <a:t>Lunches at work, Coffees, and snacks  </a:t>
                      </a:r>
                      <a:r>
                        <a:rPr lang="en-CA" sz="1500" dirty="0">
                          <a:highlight>
                            <a:srgbClr val="FFFF00"/>
                          </a:highlight>
                        </a:rPr>
                        <a:t>27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Children’s Activities and/or Hobbies </a:t>
                      </a:r>
                      <a:endParaRPr lang="en-CA" sz="1500" dirty="0"/>
                    </a:p>
                    <a:p>
                      <a:r>
                        <a:rPr lang="en-CA" sz="1500" dirty="0"/>
                        <a:t>32</a:t>
                      </a:r>
                    </a:p>
                  </a:txBody>
                  <a:tcPr/>
                </a:tc>
                <a:extLst>
                  <a:ext uri="{0D108BD9-81ED-4DB2-BD59-A6C34878D82A}">
                    <a16:rowId xmlns:a16="http://schemas.microsoft.com/office/drawing/2014/main" val="437589222"/>
                  </a:ext>
                </a:extLst>
              </a:tr>
              <a:tr h="9793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Netflix, Cable/Satellite, Internet</a:t>
                      </a:r>
                    </a:p>
                    <a:p>
                      <a:r>
                        <a:rPr lang="en-CA" sz="1500" dirty="0"/>
                        <a:t>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ighlight>
                            <a:srgbClr val="FFFF00"/>
                          </a:highlight>
                        </a:rPr>
                        <a:t>Investment Management Fees 21</a:t>
                      </a:r>
                      <a:endParaRPr lang="en-CA" sz="160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highlight>
                            <a:srgbClr val="FFFF00"/>
                          </a:highlight>
                        </a:rPr>
                        <a:t>Bank Account Fees / interest</a:t>
                      </a:r>
                    </a:p>
                    <a:p>
                      <a:r>
                        <a:rPr lang="en-CA" sz="1500" dirty="0">
                          <a:highlight>
                            <a:srgbClr val="FFFF00"/>
                          </a:highlight>
                        </a:rPr>
                        <a:t>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highlight>
                            <a:srgbClr val="FFFF00"/>
                          </a:highlight>
                        </a:rPr>
                        <a:t>Entertainment (Dining out, movies, etc.) </a:t>
                      </a:r>
                    </a:p>
                    <a:p>
                      <a:r>
                        <a:rPr lang="en-CA" sz="1500" dirty="0">
                          <a:highlight>
                            <a:srgbClr val="FFFF00"/>
                          </a:highlight>
                        </a:rPr>
                        <a:t>28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highlight>
                            <a:srgbClr val="FFFF00"/>
                          </a:highlight>
                        </a:rPr>
                        <a:t>Buying new versus Used: Big ticket item and durable goods purchases 31</a:t>
                      </a:r>
                      <a:endParaRPr lang="en-CA" sz="1500" dirty="0">
                        <a:highlight>
                          <a:srgbClr val="FFFF00"/>
                        </a:highlight>
                      </a:endParaRPr>
                    </a:p>
                  </a:txBody>
                  <a:tcPr/>
                </a:tc>
                <a:extLst>
                  <a:ext uri="{0D108BD9-81ED-4DB2-BD59-A6C34878D82A}">
                    <a16:rowId xmlns:a16="http://schemas.microsoft.com/office/drawing/2014/main" val="3778772653"/>
                  </a:ext>
                </a:extLst>
              </a:tr>
              <a:tr h="734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highlight>
                            <a:srgbClr val="FFFF00"/>
                          </a:highlight>
                        </a:rPr>
                        <a:t>Phone, Cell Phone(s)</a:t>
                      </a:r>
                    </a:p>
                    <a:p>
                      <a:r>
                        <a:rPr lang="en-CA" sz="1500" dirty="0">
                          <a:highlight>
                            <a:srgbClr val="FFFF00"/>
                          </a:highlight>
                        </a:rPr>
                        <a:t>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highlight>
                            <a:srgbClr val="FFFF00"/>
                          </a:highlight>
                        </a:rPr>
                        <a:t>Credit cards / debit cards</a:t>
                      </a:r>
                    </a:p>
                    <a:p>
                      <a:r>
                        <a:rPr lang="en-CA" sz="1500" dirty="0"/>
                        <a:t>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highlight>
                            <a:srgbClr val="FFFF00"/>
                          </a:highlight>
                        </a:rPr>
                        <a:t>Home Repairs, Renovations and Maintenance</a:t>
                      </a:r>
                    </a:p>
                    <a:p>
                      <a:r>
                        <a:rPr lang="en-CA" sz="1500" dirty="0">
                          <a:highlight>
                            <a:srgbClr val="FFFF00"/>
                          </a:highlight>
                        </a:rPr>
                        <a:t>29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highlight>
                            <a:srgbClr val="FFFF00"/>
                          </a:highlight>
                        </a:rPr>
                        <a:t>Professional / Accounting Fees Travel &amp; Vacations</a:t>
                      </a:r>
                      <a:endParaRPr lang="en-CA" sz="1500" dirty="0">
                        <a:highlight>
                          <a:srgbClr val="FFFF00"/>
                        </a:highlight>
                      </a:endParaRPr>
                    </a:p>
                    <a:p>
                      <a:r>
                        <a:rPr lang="en-CA" sz="1500" dirty="0">
                          <a:highlight>
                            <a:srgbClr val="FFFF00"/>
                          </a:highlight>
                        </a:rPr>
                        <a:t>39-40</a:t>
                      </a:r>
                    </a:p>
                  </a:txBody>
                  <a:tcPr/>
                </a:tc>
                <a:extLst>
                  <a:ext uri="{0D108BD9-81ED-4DB2-BD59-A6C34878D82A}">
                    <a16:rowId xmlns:a16="http://schemas.microsoft.com/office/drawing/2014/main" val="1295351662"/>
                  </a:ext>
                </a:extLst>
              </a:tr>
            </a:tbl>
          </a:graphicData>
        </a:graphic>
      </p:graphicFrame>
      <p:sp>
        <p:nvSpPr>
          <p:cNvPr id="4" name="Slide Number Placeholder 3">
            <a:extLst>
              <a:ext uri="{FF2B5EF4-FFF2-40B4-BE49-F238E27FC236}">
                <a16:creationId xmlns:a16="http://schemas.microsoft.com/office/drawing/2014/main" id="{D0A83B80-233C-4E55-977F-6B3977CBD344}"/>
              </a:ext>
            </a:extLst>
          </p:cNvPr>
          <p:cNvSpPr>
            <a:spLocks noGrp="1"/>
          </p:cNvSpPr>
          <p:nvPr>
            <p:ph type="sldNum" sz="quarter" idx="12"/>
          </p:nvPr>
        </p:nvSpPr>
        <p:spPr/>
        <p:txBody>
          <a:bodyPr/>
          <a:lstStyle/>
          <a:p>
            <a:fld id="{733924C5-4CC6-4BA9-9475-462F734A9B1C}" type="slidenum">
              <a:rPr lang="en-CA" smtClean="0"/>
              <a:t>13</a:t>
            </a:fld>
            <a:endParaRPr lang="en-CA" dirty="0"/>
          </a:p>
        </p:txBody>
      </p:sp>
    </p:spTree>
    <p:extLst>
      <p:ext uri="{BB962C8B-B14F-4D97-AF65-F5344CB8AC3E}">
        <p14:creationId xmlns:p14="http://schemas.microsoft.com/office/powerpoint/2010/main" val="1360345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0AEF-FA24-424E-9EF8-7549E556EB08}"/>
              </a:ext>
            </a:extLst>
          </p:cNvPr>
          <p:cNvSpPr>
            <a:spLocks noGrp="1"/>
          </p:cNvSpPr>
          <p:nvPr>
            <p:ph type="title"/>
          </p:nvPr>
        </p:nvSpPr>
        <p:spPr>
          <a:xfrm>
            <a:off x="1097280" y="530444"/>
            <a:ext cx="10058400" cy="968440"/>
          </a:xfrm>
        </p:spPr>
        <p:txBody>
          <a:bodyPr>
            <a:normAutofit fontScale="90000"/>
          </a:bodyPr>
          <a:lstStyle/>
          <a:p>
            <a:r>
              <a:rPr lang="en-CA" dirty="0"/>
              <a:t>Spending and expense reduction tips on important expense items</a:t>
            </a:r>
          </a:p>
        </p:txBody>
      </p:sp>
      <p:sp>
        <p:nvSpPr>
          <p:cNvPr id="3" name="Content Placeholder 2">
            <a:extLst>
              <a:ext uri="{FF2B5EF4-FFF2-40B4-BE49-F238E27FC236}">
                <a16:creationId xmlns:a16="http://schemas.microsoft.com/office/drawing/2014/main" id="{0CA83535-C44C-42EE-A977-D247B8996FA1}"/>
              </a:ext>
            </a:extLst>
          </p:cNvPr>
          <p:cNvSpPr>
            <a:spLocks noGrp="1"/>
          </p:cNvSpPr>
          <p:nvPr>
            <p:ph idx="1"/>
          </p:nvPr>
        </p:nvSpPr>
        <p:spPr/>
        <p:txBody>
          <a:bodyPr>
            <a:normAutofit lnSpcReduction="10000"/>
          </a:bodyPr>
          <a:lstStyle/>
          <a:p>
            <a:pPr marL="0" indent="0">
              <a:buNone/>
            </a:pPr>
            <a:r>
              <a:rPr lang="en-CA" dirty="0"/>
              <a:t>Mortgage / Rent, condo fees </a:t>
            </a:r>
          </a:p>
          <a:p>
            <a:pPr lvl="2">
              <a:buFont typeface="Wingdings" panose="05000000000000000000" pitchFamily="2" charset="2"/>
              <a:buChar char="Ø"/>
            </a:pPr>
            <a:r>
              <a:rPr lang="en-CA" dirty="0"/>
              <a:t>Can mortgage be renegotiated with a lower rate? Fixed or variable rate? </a:t>
            </a:r>
          </a:p>
          <a:p>
            <a:pPr lvl="2">
              <a:buFont typeface="Wingdings" panose="05000000000000000000" pitchFamily="2" charset="2"/>
              <a:buChar char="Ø"/>
            </a:pPr>
            <a:r>
              <a:rPr lang="en-CA" dirty="0"/>
              <a:t>Always check a minimum of 2 providers for any estimate or renewal. Calculate penalty, must be worth it. Negotiate hard </a:t>
            </a:r>
          </a:p>
          <a:p>
            <a:pPr lvl="2">
              <a:buFont typeface="Wingdings" panose="05000000000000000000" pitchFamily="2" charset="2"/>
              <a:buChar char="Ø"/>
            </a:pPr>
            <a:r>
              <a:rPr lang="en-CA" dirty="0"/>
              <a:t>Cheaper to rent than to own, or own versus rent? Carefully consider condo fees, moving, property tax, and maintenance upkeep costs before any major move</a:t>
            </a:r>
          </a:p>
          <a:p>
            <a:pPr lvl="2">
              <a:buFont typeface="Wingdings" panose="05000000000000000000" pitchFamily="2" charset="2"/>
              <a:buChar char="Ø"/>
            </a:pPr>
            <a:r>
              <a:rPr lang="en-CA" dirty="0"/>
              <a:t>Is rent too high? Move to another location for lower rent that will also save on transport costs?</a:t>
            </a:r>
          </a:p>
          <a:p>
            <a:pPr marL="0" indent="0">
              <a:buNone/>
            </a:pPr>
            <a:r>
              <a:rPr lang="en-CA" dirty="0"/>
              <a:t>Property tax / insurance</a:t>
            </a:r>
          </a:p>
          <a:p>
            <a:pPr lvl="2">
              <a:buFont typeface="Wingdings" panose="05000000000000000000" pitchFamily="2" charset="2"/>
              <a:buChar char="Ø"/>
            </a:pPr>
            <a:r>
              <a:rPr lang="en-CA" dirty="0"/>
              <a:t>Too much house for your needs? Downsize?</a:t>
            </a:r>
          </a:p>
          <a:p>
            <a:pPr lvl="2">
              <a:buFont typeface="Wingdings" panose="05000000000000000000" pitchFamily="2" charset="2"/>
              <a:buChar char="Ø"/>
            </a:pPr>
            <a:r>
              <a:rPr lang="en-CA" dirty="0"/>
              <a:t>Pay bills on time, or else they will charge you interest</a:t>
            </a:r>
          </a:p>
          <a:p>
            <a:pPr lvl="2">
              <a:buFont typeface="Wingdings" panose="05000000000000000000" pitchFamily="2" charset="2"/>
              <a:buChar char="Ø"/>
            </a:pPr>
            <a:r>
              <a:rPr lang="en-CA" dirty="0"/>
              <a:t>Ensure you are qualifying for all property insurance discounts (Example: fire hydrant, hot water tank replacement) </a:t>
            </a:r>
          </a:p>
          <a:p>
            <a:pPr lvl="2">
              <a:buFont typeface="Wingdings" panose="05000000000000000000" pitchFamily="2" charset="2"/>
              <a:buChar char="Ø"/>
            </a:pPr>
            <a:r>
              <a:rPr lang="en-CA" dirty="0"/>
              <a:t>Contest your property market value with the municipality? Some allow you to do so</a:t>
            </a:r>
          </a:p>
          <a:p>
            <a:pPr lvl="1">
              <a:buFont typeface="Wingdings" panose="05000000000000000000" pitchFamily="2" charset="2"/>
              <a:buChar char="Ø"/>
            </a:pPr>
            <a:endParaRPr lang="en-CA" dirty="0"/>
          </a:p>
          <a:p>
            <a:pPr lvl="1">
              <a:buFont typeface="Wingdings" panose="05000000000000000000" pitchFamily="2" charset="2"/>
              <a:buChar char="Ø"/>
            </a:pPr>
            <a:endParaRPr lang="en-CA" dirty="0"/>
          </a:p>
          <a:p>
            <a:pPr marL="0" indent="0">
              <a:buNone/>
            </a:pPr>
            <a:endParaRPr lang="en-CA" dirty="0"/>
          </a:p>
        </p:txBody>
      </p:sp>
      <p:sp>
        <p:nvSpPr>
          <p:cNvPr id="4" name="Slide Number Placeholder 3">
            <a:extLst>
              <a:ext uri="{FF2B5EF4-FFF2-40B4-BE49-F238E27FC236}">
                <a16:creationId xmlns:a16="http://schemas.microsoft.com/office/drawing/2014/main" id="{7F447D82-42E6-466E-AFDF-F5261745B1CE}"/>
              </a:ext>
            </a:extLst>
          </p:cNvPr>
          <p:cNvSpPr>
            <a:spLocks noGrp="1"/>
          </p:cNvSpPr>
          <p:nvPr>
            <p:ph type="sldNum" sz="quarter" idx="12"/>
          </p:nvPr>
        </p:nvSpPr>
        <p:spPr/>
        <p:txBody>
          <a:bodyPr/>
          <a:lstStyle/>
          <a:p>
            <a:fld id="{733924C5-4CC6-4BA9-9475-462F734A9B1C}" type="slidenum">
              <a:rPr lang="en-CA" smtClean="0"/>
              <a:t>14</a:t>
            </a:fld>
            <a:endParaRPr lang="en-CA" dirty="0"/>
          </a:p>
        </p:txBody>
      </p:sp>
    </p:spTree>
    <p:extLst>
      <p:ext uri="{BB962C8B-B14F-4D97-AF65-F5344CB8AC3E}">
        <p14:creationId xmlns:p14="http://schemas.microsoft.com/office/powerpoint/2010/main" val="1485420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0AEF-FA24-424E-9EF8-7549E556EB08}"/>
              </a:ext>
            </a:extLst>
          </p:cNvPr>
          <p:cNvSpPr>
            <a:spLocks noGrp="1"/>
          </p:cNvSpPr>
          <p:nvPr>
            <p:ph type="title"/>
          </p:nvPr>
        </p:nvSpPr>
        <p:spPr>
          <a:xfrm>
            <a:off x="1097280" y="530444"/>
            <a:ext cx="10058400" cy="968440"/>
          </a:xfrm>
        </p:spPr>
        <p:txBody>
          <a:bodyPr>
            <a:normAutofit fontScale="90000"/>
          </a:bodyPr>
          <a:lstStyle/>
          <a:p>
            <a:r>
              <a:rPr lang="en-CA" dirty="0"/>
              <a:t>Spending and expense reduction tips on important expense items</a:t>
            </a:r>
          </a:p>
        </p:txBody>
      </p:sp>
      <p:sp>
        <p:nvSpPr>
          <p:cNvPr id="3" name="Content Placeholder 2">
            <a:extLst>
              <a:ext uri="{FF2B5EF4-FFF2-40B4-BE49-F238E27FC236}">
                <a16:creationId xmlns:a16="http://schemas.microsoft.com/office/drawing/2014/main" id="{0CA83535-C44C-42EE-A977-D247B8996FA1}"/>
              </a:ext>
            </a:extLst>
          </p:cNvPr>
          <p:cNvSpPr>
            <a:spLocks noGrp="1"/>
          </p:cNvSpPr>
          <p:nvPr>
            <p:ph idx="1"/>
          </p:nvPr>
        </p:nvSpPr>
        <p:spPr/>
        <p:txBody>
          <a:bodyPr>
            <a:normAutofit fontScale="92500" lnSpcReduction="20000"/>
          </a:bodyPr>
          <a:lstStyle/>
          <a:p>
            <a:pPr marL="0" indent="0">
              <a:buNone/>
            </a:pPr>
            <a:r>
              <a:rPr lang="en-CA" dirty="0"/>
              <a:t>Insurance analysis, general comments*</a:t>
            </a:r>
          </a:p>
          <a:p>
            <a:pPr lvl="1">
              <a:buFont typeface="Wingdings" panose="05000000000000000000" pitchFamily="2" charset="2"/>
              <a:buChar char="Ø"/>
            </a:pPr>
            <a:r>
              <a:rPr lang="en-CA" dirty="0"/>
              <a:t>Consider combining auto, home and other insurance to one provider to maximize annual discounts</a:t>
            </a:r>
          </a:p>
          <a:p>
            <a:pPr lvl="1">
              <a:buFont typeface="Wingdings" panose="05000000000000000000" pitchFamily="2" charset="2"/>
              <a:buChar char="Ø"/>
            </a:pPr>
            <a:r>
              <a:rPr lang="en-CA" dirty="0"/>
              <a:t>Many companies boast several hundred dollars in annual savings for multiple insurance policies</a:t>
            </a:r>
          </a:p>
          <a:p>
            <a:pPr lvl="1">
              <a:buFont typeface="Wingdings" panose="05000000000000000000" pitchFamily="2" charset="2"/>
              <a:buChar char="Ø"/>
            </a:pPr>
            <a:r>
              <a:rPr lang="en-CA" dirty="0"/>
              <a:t>Be careful for multiple year contracts and contract break fees</a:t>
            </a:r>
          </a:p>
          <a:p>
            <a:pPr lvl="1">
              <a:buFont typeface="Wingdings" panose="05000000000000000000" pitchFamily="2" charset="2"/>
              <a:buChar char="Ø"/>
            </a:pPr>
            <a:r>
              <a:rPr lang="en-CA" dirty="0"/>
              <a:t>Prepare yourself to get another insurance quote every year in order to keep your provider “honest.” Start this process 2 months before your contract expires. Take detailed notes. Make sure that you are getting a lower price for equal or greater coverage. Use a licensed agent </a:t>
            </a:r>
          </a:p>
          <a:p>
            <a:pPr lvl="1">
              <a:buFont typeface="Wingdings" panose="05000000000000000000" pitchFamily="2" charset="2"/>
              <a:buChar char="Ø"/>
            </a:pPr>
            <a:endParaRPr lang="en-CA" dirty="0"/>
          </a:p>
          <a:p>
            <a:pPr lvl="1">
              <a:buFont typeface="Wingdings" panose="05000000000000000000" pitchFamily="2" charset="2"/>
              <a:buChar char="Ø"/>
            </a:pPr>
            <a:endParaRPr lang="en-CA" dirty="0"/>
          </a:p>
          <a:p>
            <a:pPr marL="0" indent="0">
              <a:buNone/>
            </a:pPr>
            <a:r>
              <a:rPr lang="en-CA" dirty="0"/>
              <a:t>*</a:t>
            </a:r>
            <a:r>
              <a:rPr lang="en-CA" sz="1800" dirty="0"/>
              <a:t>Consider consulting an insurance agent or expert for advice specific to your situation</a:t>
            </a:r>
          </a:p>
        </p:txBody>
      </p:sp>
      <p:sp>
        <p:nvSpPr>
          <p:cNvPr id="4" name="Slide Number Placeholder 3">
            <a:extLst>
              <a:ext uri="{FF2B5EF4-FFF2-40B4-BE49-F238E27FC236}">
                <a16:creationId xmlns:a16="http://schemas.microsoft.com/office/drawing/2014/main" id="{13E6493E-5999-4C19-9058-0770AF717285}"/>
              </a:ext>
            </a:extLst>
          </p:cNvPr>
          <p:cNvSpPr>
            <a:spLocks noGrp="1"/>
          </p:cNvSpPr>
          <p:nvPr>
            <p:ph type="sldNum" sz="quarter" idx="12"/>
          </p:nvPr>
        </p:nvSpPr>
        <p:spPr/>
        <p:txBody>
          <a:bodyPr/>
          <a:lstStyle/>
          <a:p>
            <a:fld id="{733924C5-4CC6-4BA9-9475-462F734A9B1C}" type="slidenum">
              <a:rPr lang="en-CA" smtClean="0"/>
              <a:t>15</a:t>
            </a:fld>
            <a:endParaRPr lang="en-CA" dirty="0"/>
          </a:p>
        </p:txBody>
      </p:sp>
    </p:spTree>
    <p:extLst>
      <p:ext uri="{BB962C8B-B14F-4D97-AF65-F5344CB8AC3E}">
        <p14:creationId xmlns:p14="http://schemas.microsoft.com/office/powerpoint/2010/main" val="863699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0AEF-FA24-424E-9EF8-7549E556EB08}"/>
              </a:ext>
            </a:extLst>
          </p:cNvPr>
          <p:cNvSpPr>
            <a:spLocks noGrp="1"/>
          </p:cNvSpPr>
          <p:nvPr>
            <p:ph type="title"/>
          </p:nvPr>
        </p:nvSpPr>
        <p:spPr>
          <a:xfrm>
            <a:off x="1097280" y="530444"/>
            <a:ext cx="10058400" cy="968440"/>
          </a:xfrm>
        </p:spPr>
        <p:txBody>
          <a:bodyPr>
            <a:normAutofit fontScale="90000"/>
          </a:bodyPr>
          <a:lstStyle/>
          <a:p>
            <a:r>
              <a:rPr lang="en-CA" dirty="0"/>
              <a:t>Spending and expense reduction tips on important expense items</a:t>
            </a:r>
          </a:p>
        </p:txBody>
      </p:sp>
      <p:sp>
        <p:nvSpPr>
          <p:cNvPr id="3" name="Content Placeholder 2">
            <a:extLst>
              <a:ext uri="{FF2B5EF4-FFF2-40B4-BE49-F238E27FC236}">
                <a16:creationId xmlns:a16="http://schemas.microsoft.com/office/drawing/2014/main" id="{0CA83535-C44C-42EE-A977-D247B8996FA1}"/>
              </a:ext>
            </a:extLst>
          </p:cNvPr>
          <p:cNvSpPr>
            <a:spLocks noGrp="1"/>
          </p:cNvSpPr>
          <p:nvPr>
            <p:ph idx="1"/>
          </p:nvPr>
        </p:nvSpPr>
        <p:spPr/>
        <p:txBody>
          <a:bodyPr>
            <a:normAutofit/>
          </a:bodyPr>
          <a:lstStyle/>
          <a:p>
            <a:pPr marL="0" indent="0">
              <a:buNone/>
            </a:pPr>
            <a:r>
              <a:rPr lang="en-CA" dirty="0"/>
              <a:t>Heat / gas / electricity</a:t>
            </a:r>
          </a:p>
          <a:p>
            <a:pPr lvl="1">
              <a:buFont typeface="Wingdings" panose="05000000000000000000" pitchFamily="2" charset="2"/>
              <a:buChar char="Ø"/>
            </a:pPr>
            <a:r>
              <a:rPr lang="en-CA" dirty="0"/>
              <a:t>Be efficient with consumption </a:t>
            </a:r>
          </a:p>
          <a:p>
            <a:pPr lvl="1">
              <a:buFont typeface="Wingdings" panose="05000000000000000000" pitchFamily="2" charset="2"/>
              <a:buChar char="Ø"/>
            </a:pPr>
            <a:r>
              <a:rPr lang="en-CA" dirty="0"/>
              <a:t>Use LED and energy efficient lighting</a:t>
            </a:r>
          </a:p>
          <a:p>
            <a:pPr lvl="1">
              <a:buFont typeface="Wingdings" panose="05000000000000000000" pitchFamily="2" charset="2"/>
              <a:buChar char="Ø"/>
            </a:pPr>
            <a:r>
              <a:rPr lang="en-CA" dirty="0"/>
              <a:t>Air sealing provides biggest bang for your dollar (outlet insulation, caulking, gap and window sealing)</a:t>
            </a:r>
          </a:p>
          <a:p>
            <a:pPr marL="0" indent="0">
              <a:buNone/>
            </a:pPr>
            <a:r>
              <a:rPr lang="en-US" dirty="0"/>
              <a:t>Netflix, Cable/Satellite, Internet</a:t>
            </a:r>
          </a:p>
          <a:p>
            <a:pPr lvl="1">
              <a:buFont typeface="Wingdings" panose="05000000000000000000" pitchFamily="2" charset="2"/>
              <a:buChar char="Ø"/>
            </a:pPr>
            <a:r>
              <a:rPr lang="en-US" dirty="0"/>
              <a:t>Is cable subscription necessary when you have Netflix? </a:t>
            </a:r>
          </a:p>
          <a:p>
            <a:pPr lvl="1">
              <a:buFont typeface="Wingdings" panose="05000000000000000000" pitchFamily="2" charset="2"/>
              <a:buChar char="Ø"/>
            </a:pPr>
            <a:r>
              <a:rPr lang="en-US" dirty="0"/>
              <a:t>Change internet provider for a similar service at a lower cost? </a:t>
            </a:r>
          </a:p>
          <a:p>
            <a:pPr lvl="1">
              <a:buFont typeface="Wingdings" panose="05000000000000000000" pitchFamily="2" charset="2"/>
              <a:buChar char="Ø"/>
            </a:pPr>
            <a:r>
              <a:rPr lang="en-US" dirty="0"/>
              <a:t>Amazon Firestick or other channel device cheaper?</a:t>
            </a:r>
          </a:p>
          <a:p>
            <a:endParaRPr lang="en-CA" sz="4000" dirty="0"/>
          </a:p>
          <a:p>
            <a:pPr lvl="1">
              <a:buFont typeface="Wingdings" panose="05000000000000000000" pitchFamily="2" charset="2"/>
              <a:buChar char="Ø"/>
            </a:pPr>
            <a:endParaRPr lang="en-CA" dirty="0"/>
          </a:p>
          <a:p>
            <a:pPr lvl="1">
              <a:buFont typeface="Wingdings" panose="05000000000000000000" pitchFamily="2" charset="2"/>
              <a:buChar char="Ø"/>
            </a:pPr>
            <a:endParaRPr lang="en-CA" dirty="0"/>
          </a:p>
          <a:p>
            <a:pPr lvl="1">
              <a:buFont typeface="Wingdings" panose="05000000000000000000" pitchFamily="2" charset="2"/>
              <a:buChar char="Ø"/>
            </a:pPr>
            <a:endParaRPr lang="en-CA" dirty="0"/>
          </a:p>
          <a:p>
            <a:pPr marL="0" indent="0">
              <a:buNone/>
            </a:pPr>
            <a:endParaRPr lang="en-CA" dirty="0"/>
          </a:p>
        </p:txBody>
      </p:sp>
      <p:sp>
        <p:nvSpPr>
          <p:cNvPr id="4" name="Slide Number Placeholder 3">
            <a:extLst>
              <a:ext uri="{FF2B5EF4-FFF2-40B4-BE49-F238E27FC236}">
                <a16:creationId xmlns:a16="http://schemas.microsoft.com/office/drawing/2014/main" id="{91305C54-72A0-439B-9080-92307C97F579}"/>
              </a:ext>
            </a:extLst>
          </p:cNvPr>
          <p:cNvSpPr>
            <a:spLocks noGrp="1"/>
          </p:cNvSpPr>
          <p:nvPr>
            <p:ph type="sldNum" sz="quarter" idx="12"/>
          </p:nvPr>
        </p:nvSpPr>
        <p:spPr/>
        <p:txBody>
          <a:bodyPr/>
          <a:lstStyle/>
          <a:p>
            <a:fld id="{733924C5-4CC6-4BA9-9475-462F734A9B1C}" type="slidenum">
              <a:rPr lang="en-CA" smtClean="0"/>
              <a:t>16</a:t>
            </a:fld>
            <a:endParaRPr lang="en-CA" dirty="0"/>
          </a:p>
        </p:txBody>
      </p:sp>
    </p:spTree>
    <p:extLst>
      <p:ext uri="{BB962C8B-B14F-4D97-AF65-F5344CB8AC3E}">
        <p14:creationId xmlns:p14="http://schemas.microsoft.com/office/powerpoint/2010/main" val="3016139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0AEF-FA24-424E-9EF8-7549E556EB08}"/>
              </a:ext>
            </a:extLst>
          </p:cNvPr>
          <p:cNvSpPr>
            <a:spLocks noGrp="1"/>
          </p:cNvSpPr>
          <p:nvPr>
            <p:ph type="title"/>
          </p:nvPr>
        </p:nvSpPr>
        <p:spPr>
          <a:xfrm>
            <a:off x="1097280" y="530444"/>
            <a:ext cx="10058400" cy="968440"/>
          </a:xfrm>
        </p:spPr>
        <p:txBody>
          <a:bodyPr>
            <a:normAutofit fontScale="90000"/>
          </a:bodyPr>
          <a:lstStyle/>
          <a:p>
            <a:r>
              <a:rPr lang="en-CA" dirty="0"/>
              <a:t>Spending and expense reduction tips on important expense items</a:t>
            </a:r>
          </a:p>
        </p:txBody>
      </p:sp>
      <p:sp>
        <p:nvSpPr>
          <p:cNvPr id="3" name="Content Placeholder 2">
            <a:extLst>
              <a:ext uri="{FF2B5EF4-FFF2-40B4-BE49-F238E27FC236}">
                <a16:creationId xmlns:a16="http://schemas.microsoft.com/office/drawing/2014/main" id="{0CA83535-C44C-42EE-A977-D247B8996FA1}"/>
              </a:ext>
            </a:extLst>
          </p:cNvPr>
          <p:cNvSpPr>
            <a:spLocks noGrp="1"/>
          </p:cNvSpPr>
          <p:nvPr>
            <p:ph idx="1"/>
          </p:nvPr>
        </p:nvSpPr>
        <p:spPr/>
        <p:txBody>
          <a:bodyPr/>
          <a:lstStyle/>
          <a:p>
            <a:pPr marL="0" indent="0">
              <a:lnSpc>
                <a:spcPct val="100000"/>
              </a:lnSpc>
              <a:buNone/>
            </a:pPr>
            <a:r>
              <a:rPr lang="en-US" dirty="0"/>
              <a:t>Phone, Cell Phone(s)</a:t>
            </a:r>
          </a:p>
          <a:p>
            <a:pPr lvl="1">
              <a:lnSpc>
                <a:spcPct val="100000"/>
              </a:lnSpc>
              <a:buFont typeface="Wingdings" panose="05000000000000000000" pitchFamily="2" charset="2"/>
              <a:buChar char="Ø"/>
            </a:pPr>
            <a:r>
              <a:rPr lang="en-US" dirty="0"/>
              <a:t>Time to cut the residential cord?</a:t>
            </a:r>
          </a:p>
          <a:p>
            <a:pPr lvl="1">
              <a:lnSpc>
                <a:spcPct val="100000"/>
              </a:lnSpc>
              <a:buFont typeface="Wingdings" panose="05000000000000000000" pitchFamily="2" charset="2"/>
              <a:buChar char="Ø"/>
            </a:pPr>
            <a:r>
              <a:rPr lang="en-US" dirty="0"/>
              <a:t>Cell phone plan/contract too expensive – Canadians overpay!</a:t>
            </a:r>
          </a:p>
          <a:p>
            <a:pPr lvl="1">
              <a:lnSpc>
                <a:spcPct val="100000"/>
              </a:lnSpc>
              <a:buFont typeface="Wingdings" panose="05000000000000000000" pitchFamily="2" charset="2"/>
              <a:buChar char="Ø"/>
            </a:pPr>
            <a:r>
              <a:rPr lang="en-US" dirty="0"/>
              <a:t>Change cell phone provider? </a:t>
            </a:r>
          </a:p>
          <a:p>
            <a:pPr lvl="1">
              <a:lnSpc>
                <a:spcPct val="100000"/>
              </a:lnSpc>
              <a:buFont typeface="Wingdings" panose="05000000000000000000" pitchFamily="2" charset="2"/>
              <a:buChar char="Ø"/>
            </a:pPr>
            <a:r>
              <a:rPr lang="en-US" dirty="0"/>
              <a:t>Do you need all that data?</a:t>
            </a:r>
          </a:p>
          <a:p>
            <a:pPr lvl="1">
              <a:lnSpc>
                <a:spcPct val="100000"/>
              </a:lnSpc>
              <a:buFont typeface="Wingdings" panose="05000000000000000000" pitchFamily="2" charset="2"/>
              <a:buChar char="Ø"/>
            </a:pPr>
            <a:r>
              <a:rPr lang="en-US" dirty="0"/>
              <a:t>Do you really need that new Apple iPhone upgrade? Change plans with existing phone</a:t>
            </a:r>
          </a:p>
          <a:p>
            <a:pPr>
              <a:buFont typeface="Wingdings" panose="05000000000000000000" pitchFamily="2" charset="2"/>
              <a:buChar char="Ø"/>
            </a:pPr>
            <a:endParaRPr lang="en-CA" dirty="0"/>
          </a:p>
          <a:p>
            <a:pPr lvl="1">
              <a:buFont typeface="Wingdings" panose="05000000000000000000" pitchFamily="2" charset="2"/>
              <a:buChar char="Ø"/>
            </a:pPr>
            <a:endParaRPr lang="en-CA" dirty="0"/>
          </a:p>
          <a:p>
            <a:pPr lvl="1">
              <a:buFont typeface="Wingdings" panose="05000000000000000000" pitchFamily="2" charset="2"/>
              <a:buChar char="Ø"/>
            </a:pPr>
            <a:endParaRPr lang="en-CA" dirty="0"/>
          </a:p>
          <a:p>
            <a:pPr marL="0" indent="0">
              <a:buNone/>
            </a:pPr>
            <a:endParaRPr lang="en-CA" dirty="0"/>
          </a:p>
        </p:txBody>
      </p:sp>
      <p:sp>
        <p:nvSpPr>
          <p:cNvPr id="4" name="Slide Number Placeholder 3">
            <a:extLst>
              <a:ext uri="{FF2B5EF4-FFF2-40B4-BE49-F238E27FC236}">
                <a16:creationId xmlns:a16="http://schemas.microsoft.com/office/drawing/2014/main" id="{2899A1DD-2600-4273-A930-D2F106064274}"/>
              </a:ext>
            </a:extLst>
          </p:cNvPr>
          <p:cNvSpPr>
            <a:spLocks noGrp="1"/>
          </p:cNvSpPr>
          <p:nvPr>
            <p:ph type="sldNum" sz="quarter" idx="12"/>
          </p:nvPr>
        </p:nvSpPr>
        <p:spPr/>
        <p:txBody>
          <a:bodyPr/>
          <a:lstStyle/>
          <a:p>
            <a:fld id="{733924C5-4CC6-4BA9-9475-462F734A9B1C}" type="slidenum">
              <a:rPr lang="en-CA" smtClean="0"/>
              <a:t>17</a:t>
            </a:fld>
            <a:endParaRPr lang="en-CA" dirty="0"/>
          </a:p>
        </p:txBody>
      </p:sp>
    </p:spTree>
    <p:extLst>
      <p:ext uri="{BB962C8B-B14F-4D97-AF65-F5344CB8AC3E}">
        <p14:creationId xmlns:p14="http://schemas.microsoft.com/office/powerpoint/2010/main" val="2292575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0AEF-FA24-424E-9EF8-7549E556EB08}"/>
              </a:ext>
            </a:extLst>
          </p:cNvPr>
          <p:cNvSpPr>
            <a:spLocks noGrp="1"/>
          </p:cNvSpPr>
          <p:nvPr>
            <p:ph type="title"/>
          </p:nvPr>
        </p:nvSpPr>
        <p:spPr>
          <a:xfrm>
            <a:off x="1097280" y="530444"/>
            <a:ext cx="10058400" cy="968440"/>
          </a:xfrm>
        </p:spPr>
        <p:txBody>
          <a:bodyPr>
            <a:normAutofit fontScale="90000"/>
          </a:bodyPr>
          <a:lstStyle/>
          <a:p>
            <a:r>
              <a:rPr lang="en-CA" dirty="0"/>
              <a:t>Spending and expense reduction tips on important expense items</a:t>
            </a:r>
          </a:p>
        </p:txBody>
      </p:sp>
      <p:sp>
        <p:nvSpPr>
          <p:cNvPr id="3" name="Content Placeholder 2">
            <a:extLst>
              <a:ext uri="{FF2B5EF4-FFF2-40B4-BE49-F238E27FC236}">
                <a16:creationId xmlns:a16="http://schemas.microsoft.com/office/drawing/2014/main" id="{0CA83535-C44C-42EE-A977-D247B8996FA1}"/>
              </a:ext>
            </a:extLst>
          </p:cNvPr>
          <p:cNvSpPr>
            <a:spLocks noGrp="1"/>
          </p:cNvSpPr>
          <p:nvPr>
            <p:ph idx="1"/>
          </p:nvPr>
        </p:nvSpPr>
        <p:spPr/>
        <p:txBody>
          <a:bodyPr/>
          <a:lstStyle/>
          <a:p>
            <a:pPr marL="0" indent="0">
              <a:buNone/>
            </a:pPr>
            <a:r>
              <a:rPr lang="en-US" dirty="0"/>
              <a:t>Health Care Insurance Premiums, Medicine, Drugs, Professionals </a:t>
            </a:r>
          </a:p>
          <a:p>
            <a:pPr lvl="2">
              <a:buFont typeface="Wingdings" panose="05000000000000000000" pitchFamily="2" charset="2"/>
              <a:buChar char="Ø"/>
            </a:pPr>
            <a:r>
              <a:rPr lang="en-US" dirty="0"/>
              <a:t>Have you shopped around?</a:t>
            </a:r>
          </a:p>
          <a:p>
            <a:pPr lvl="2">
              <a:buFont typeface="Wingdings" panose="05000000000000000000" pitchFamily="2" charset="2"/>
              <a:buChar char="Ø"/>
            </a:pPr>
            <a:r>
              <a:rPr lang="en-US" dirty="0"/>
              <a:t>Cheaper and more coverage on your spouses’ private plan than yours? – Look into it</a:t>
            </a:r>
          </a:p>
          <a:p>
            <a:pPr lvl="2">
              <a:buFont typeface="Wingdings" panose="05000000000000000000" pitchFamily="2" charset="2"/>
              <a:buChar char="Ø"/>
            </a:pPr>
            <a:r>
              <a:rPr lang="en-US" dirty="0"/>
              <a:t>Are you taking prescription drugs? Consider switching to generics versus brand name?*</a:t>
            </a:r>
          </a:p>
          <a:p>
            <a:pPr lvl="2">
              <a:buFont typeface="Wingdings" panose="05000000000000000000" pitchFamily="2" charset="2"/>
              <a:buChar char="Ø"/>
            </a:pPr>
            <a:r>
              <a:rPr lang="en-US" dirty="0"/>
              <a:t>Always verify if expensive medical procedures will be covered by your insurance provider first. Go for a second professional opinion to compare</a:t>
            </a:r>
          </a:p>
          <a:p>
            <a:pPr lvl="2">
              <a:buFont typeface="Wingdings" panose="05000000000000000000" pitchFamily="2" charset="2"/>
              <a:buChar char="Ø"/>
            </a:pPr>
            <a:r>
              <a:rPr lang="en-US" dirty="0"/>
              <a:t>Treat your health as a priority – stay healthy it also saves money </a:t>
            </a:r>
          </a:p>
          <a:p>
            <a:pPr lvl="2">
              <a:buFont typeface="Wingdings" panose="05000000000000000000" pitchFamily="2" charset="2"/>
              <a:buChar char="Ø"/>
            </a:pPr>
            <a:r>
              <a:rPr lang="en-US" dirty="0"/>
              <a:t>Be careful not to go over maximum allowable amounts per health care practitioner covered by your  insurance coverage</a:t>
            </a:r>
          </a:p>
          <a:p>
            <a:pPr lvl="2">
              <a:buFont typeface="Wingdings" panose="05000000000000000000" pitchFamily="2" charset="2"/>
              <a:buChar char="Ø"/>
            </a:pPr>
            <a:r>
              <a:rPr lang="en-US" dirty="0"/>
              <a:t>Submit insurance claims Rapido-presto, set up auto transfer funds to your bank account</a:t>
            </a:r>
            <a:endParaRPr lang="en-CA" dirty="0"/>
          </a:p>
          <a:p>
            <a:pPr lvl="1">
              <a:buFont typeface="Wingdings" panose="05000000000000000000" pitchFamily="2" charset="2"/>
              <a:buChar char="Ø"/>
            </a:pPr>
            <a:endParaRPr lang="en-CA" dirty="0"/>
          </a:p>
          <a:p>
            <a:pPr marL="201168" lvl="1" indent="0">
              <a:buNone/>
            </a:pPr>
            <a:r>
              <a:rPr lang="en-CA" dirty="0"/>
              <a:t>*</a:t>
            </a:r>
            <a:r>
              <a:rPr lang="en-CA" sz="1800" dirty="0"/>
              <a:t>Ask your Doctor and/or pharmacist</a:t>
            </a:r>
          </a:p>
          <a:p>
            <a:pPr marL="0" indent="0">
              <a:buNone/>
            </a:pPr>
            <a:endParaRPr lang="en-CA" dirty="0"/>
          </a:p>
        </p:txBody>
      </p:sp>
      <p:sp>
        <p:nvSpPr>
          <p:cNvPr id="4" name="Slide Number Placeholder 3">
            <a:extLst>
              <a:ext uri="{FF2B5EF4-FFF2-40B4-BE49-F238E27FC236}">
                <a16:creationId xmlns:a16="http://schemas.microsoft.com/office/drawing/2014/main" id="{F0FC4587-4519-49E6-836B-952A4B43EB4A}"/>
              </a:ext>
            </a:extLst>
          </p:cNvPr>
          <p:cNvSpPr>
            <a:spLocks noGrp="1"/>
          </p:cNvSpPr>
          <p:nvPr>
            <p:ph type="sldNum" sz="quarter" idx="12"/>
          </p:nvPr>
        </p:nvSpPr>
        <p:spPr/>
        <p:txBody>
          <a:bodyPr/>
          <a:lstStyle/>
          <a:p>
            <a:fld id="{733924C5-4CC6-4BA9-9475-462F734A9B1C}" type="slidenum">
              <a:rPr lang="en-CA" smtClean="0"/>
              <a:t>18</a:t>
            </a:fld>
            <a:endParaRPr lang="en-CA" dirty="0"/>
          </a:p>
        </p:txBody>
      </p:sp>
    </p:spTree>
    <p:extLst>
      <p:ext uri="{BB962C8B-B14F-4D97-AF65-F5344CB8AC3E}">
        <p14:creationId xmlns:p14="http://schemas.microsoft.com/office/powerpoint/2010/main" val="1659767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0AEF-FA24-424E-9EF8-7549E556EB08}"/>
              </a:ext>
            </a:extLst>
          </p:cNvPr>
          <p:cNvSpPr>
            <a:spLocks noGrp="1"/>
          </p:cNvSpPr>
          <p:nvPr>
            <p:ph type="title"/>
          </p:nvPr>
        </p:nvSpPr>
        <p:spPr>
          <a:xfrm>
            <a:off x="1097280" y="530444"/>
            <a:ext cx="10058400" cy="968440"/>
          </a:xfrm>
        </p:spPr>
        <p:txBody>
          <a:bodyPr>
            <a:normAutofit fontScale="90000"/>
          </a:bodyPr>
          <a:lstStyle/>
          <a:p>
            <a:r>
              <a:rPr lang="en-CA" dirty="0"/>
              <a:t>Spending and expense reduction tips on important expense items</a:t>
            </a:r>
          </a:p>
        </p:txBody>
      </p:sp>
      <p:sp>
        <p:nvSpPr>
          <p:cNvPr id="3" name="Content Placeholder 2">
            <a:extLst>
              <a:ext uri="{FF2B5EF4-FFF2-40B4-BE49-F238E27FC236}">
                <a16:creationId xmlns:a16="http://schemas.microsoft.com/office/drawing/2014/main" id="{0CA83535-C44C-42EE-A977-D247B8996FA1}"/>
              </a:ext>
            </a:extLst>
          </p:cNvPr>
          <p:cNvSpPr>
            <a:spLocks noGrp="1"/>
          </p:cNvSpPr>
          <p:nvPr>
            <p:ph idx="1"/>
          </p:nvPr>
        </p:nvSpPr>
        <p:spPr>
          <a:xfrm>
            <a:off x="1203960" y="1848889"/>
            <a:ext cx="10058400" cy="4256115"/>
          </a:xfrm>
        </p:spPr>
        <p:txBody>
          <a:bodyPr>
            <a:normAutofit fontScale="92500"/>
          </a:bodyPr>
          <a:lstStyle/>
          <a:p>
            <a:pPr marL="0" indent="0">
              <a:buNone/>
            </a:pPr>
            <a:r>
              <a:rPr lang="en-US" sz="3000" dirty="0"/>
              <a:t>Transportation, parking, gas, car payment and insurance</a:t>
            </a:r>
          </a:p>
          <a:p>
            <a:pPr lvl="1">
              <a:buFont typeface="Wingdings" panose="05000000000000000000" pitchFamily="2" charset="2"/>
              <a:buChar char="Ø"/>
            </a:pPr>
            <a:r>
              <a:rPr lang="en-CA" dirty="0"/>
              <a:t>How costly is your methods of transportation?</a:t>
            </a:r>
          </a:p>
          <a:p>
            <a:pPr lvl="1">
              <a:buFont typeface="Wingdings" panose="05000000000000000000" pitchFamily="2" charset="2"/>
              <a:buChar char="Ø"/>
            </a:pPr>
            <a:r>
              <a:rPr lang="en-CA" dirty="0"/>
              <a:t>Consider public transportation cost and time efficiency</a:t>
            </a:r>
          </a:p>
          <a:p>
            <a:pPr lvl="1">
              <a:buFont typeface="Wingdings" panose="05000000000000000000" pitchFamily="2" charset="2"/>
              <a:buChar char="Ø"/>
            </a:pPr>
            <a:r>
              <a:rPr lang="en-CA" dirty="0"/>
              <a:t>Car ownership is expensive, is 1 or 2 cars essential? Look at kilometre/mile usage per day, per year and use purpose</a:t>
            </a:r>
          </a:p>
          <a:p>
            <a:pPr lvl="1">
              <a:buFont typeface="Wingdings" panose="05000000000000000000" pitchFamily="2" charset="2"/>
              <a:buChar char="Ø"/>
            </a:pPr>
            <a:r>
              <a:rPr lang="en-CA" dirty="0"/>
              <a:t>Is it worth it to drive to work with gas, parking, ticket expenses and use of your time? </a:t>
            </a:r>
          </a:p>
          <a:p>
            <a:pPr lvl="1">
              <a:buFont typeface="Wingdings" panose="05000000000000000000" pitchFamily="2" charset="2"/>
              <a:buChar char="Ø"/>
            </a:pPr>
            <a:r>
              <a:rPr lang="en-CA" dirty="0"/>
              <a:t>Do you need a Ferrari to go to work in? Should you downsize your vehicle, payment and thus insurance cost? Ask for insurance quote before you settle on another car</a:t>
            </a:r>
          </a:p>
          <a:p>
            <a:pPr lvl="1">
              <a:buFont typeface="Wingdings" panose="05000000000000000000" pitchFamily="2" charset="2"/>
              <a:buChar char="Ø"/>
            </a:pPr>
            <a:r>
              <a:rPr lang="en-CA" dirty="0"/>
              <a:t>Do you really need to buy new? Consider lease transfer </a:t>
            </a:r>
            <a:r>
              <a:rPr lang="en-CA" dirty="0">
                <a:hlinkClick r:id="rId2"/>
              </a:rPr>
              <a:t>www.leasebusters.com</a:t>
            </a:r>
            <a:r>
              <a:rPr lang="en-CA" dirty="0"/>
              <a:t>, or buying from a certified used dealer with valid warranty, low monthly lease payments with $0 interest. More on buying new later </a:t>
            </a:r>
          </a:p>
          <a:p>
            <a:pPr marL="201168" lvl="1" indent="0">
              <a:buNone/>
            </a:pPr>
            <a:endParaRPr lang="en-CA" dirty="0"/>
          </a:p>
          <a:p>
            <a:pPr lvl="1">
              <a:buFont typeface="Wingdings" panose="05000000000000000000" pitchFamily="2" charset="2"/>
              <a:buChar char="Ø"/>
            </a:pPr>
            <a:endParaRPr lang="en-CA" dirty="0"/>
          </a:p>
          <a:p>
            <a:pPr lvl="1">
              <a:buFont typeface="Wingdings" panose="05000000000000000000" pitchFamily="2" charset="2"/>
              <a:buChar char="Ø"/>
            </a:pPr>
            <a:endParaRPr lang="en-CA" dirty="0"/>
          </a:p>
          <a:p>
            <a:pPr marL="0" indent="0">
              <a:buNone/>
            </a:pPr>
            <a:endParaRPr lang="en-CA" dirty="0"/>
          </a:p>
        </p:txBody>
      </p:sp>
      <p:sp>
        <p:nvSpPr>
          <p:cNvPr id="4" name="Slide Number Placeholder 3">
            <a:extLst>
              <a:ext uri="{FF2B5EF4-FFF2-40B4-BE49-F238E27FC236}">
                <a16:creationId xmlns:a16="http://schemas.microsoft.com/office/drawing/2014/main" id="{AC96B41A-8180-40CF-8543-160872E4679B}"/>
              </a:ext>
            </a:extLst>
          </p:cNvPr>
          <p:cNvSpPr>
            <a:spLocks noGrp="1"/>
          </p:cNvSpPr>
          <p:nvPr>
            <p:ph type="sldNum" sz="quarter" idx="12"/>
          </p:nvPr>
        </p:nvSpPr>
        <p:spPr/>
        <p:txBody>
          <a:bodyPr/>
          <a:lstStyle/>
          <a:p>
            <a:fld id="{733924C5-4CC6-4BA9-9475-462F734A9B1C}" type="slidenum">
              <a:rPr lang="en-CA" smtClean="0"/>
              <a:t>19</a:t>
            </a:fld>
            <a:endParaRPr lang="en-CA" dirty="0"/>
          </a:p>
        </p:txBody>
      </p:sp>
    </p:spTree>
    <p:extLst>
      <p:ext uri="{BB962C8B-B14F-4D97-AF65-F5344CB8AC3E}">
        <p14:creationId xmlns:p14="http://schemas.microsoft.com/office/powerpoint/2010/main" val="1431367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62BB-9E95-452B-AFCE-D0D39DA3C1F9}"/>
              </a:ext>
            </a:extLst>
          </p:cNvPr>
          <p:cNvSpPr>
            <a:spLocks noGrp="1"/>
          </p:cNvSpPr>
          <p:nvPr>
            <p:ph type="title"/>
          </p:nvPr>
        </p:nvSpPr>
        <p:spPr>
          <a:xfrm>
            <a:off x="1097280" y="286604"/>
            <a:ext cx="10058400" cy="980134"/>
          </a:xfrm>
        </p:spPr>
        <p:txBody>
          <a:bodyPr/>
          <a:lstStyle/>
          <a:p>
            <a:r>
              <a:rPr lang="en-CA" dirty="0"/>
              <a:t>Disclaimers</a:t>
            </a:r>
          </a:p>
        </p:txBody>
      </p:sp>
      <p:sp>
        <p:nvSpPr>
          <p:cNvPr id="3" name="Content Placeholder 2">
            <a:extLst>
              <a:ext uri="{FF2B5EF4-FFF2-40B4-BE49-F238E27FC236}">
                <a16:creationId xmlns:a16="http://schemas.microsoft.com/office/drawing/2014/main" id="{FE3246BB-E8A0-4432-B570-34499EACE062}"/>
              </a:ext>
            </a:extLst>
          </p:cNvPr>
          <p:cNvSpPr>
            <a:spLocks noGrp="1"/>
          </p:cNvSpPr>
          <p:nvPr>
            <p:ph idx="1"/>
          </p:nvPr>
        </p:nvSpPr>
        <p:spPr>
          <a:xfrm>
            <a:off x="1097280" y="1775534"/>
            <a:ext cx="10058400" cy="3786367"/>
          </a:xfrm>
        </p:spPr>
        <p:txBody>
          <a:bodyPr>
            <a:noAutofit/>
          </a:bodyPr>
          <a:lstStyle/>
          <a:p>
            <a:r>
              <a:rPr lang="en-US" sz="1400" dirty="0"/>
              <a:t>Opinions expressed in this presentation are my own, and do not necessarily reflect the opinions of Summus Investment Management Inc.  These opinions are subject to change without notice.</a:t>
            </a:r>
          </a:p>
          <a:p>
            <a:r>
              <a:rPr lang="en-US" sz="1400" dirty="0"/>
              <a:t>All efforts have been made to assure the accuracy and integrity of the information presented in this presentation.  Although all facts have been obtained from sources believed to be reliable, the information is not guaranteed, and neither is the presenter liable for any errors, omissions, or contradictions found in this text. </a:t>
            </a:r>
            <a:endParaRPr lang="en-CA" sz="1400" dirty="0"/>
          </a:p>
          <a:p>
            <a:r>
              <a:rPr lang="en-US" sz="1400" dirty="0"/>
              <a:t>This presentation is for informational and educational purposes only and is not to be construed as solicitation, recommendation or offer to buy or sell any security, investment product, commodity, etc.. or use any strategy or system. </a:t>
            </a:r>
            <a:endParaRPr lang="en-CA" sz="1400" dirty="0"/>
          </a:p>
          <a:p>
            <a:r>
              <a:rPr lang="en-US" sz="1400" dirty="0"/>
              <a:t>Any savings, health or financial decisions taken by you is done at your own risk and I, nor Summus Investment Management Inc., or our employees, assume any liability.  Always consult a qualified insurance, health, investment expert that knows your personal financial situation which includes your health, risk tolerance, time horizon and investment objectives prior to making any health related, investment, or insurance decision in this presentation.</a:t>
            </a:r>
          </a:p>
          <a:p>
            <a:r>
              <a:rPr lang="en-US" sz="1400" dirty="0"/>
              <a:t>Worksheet was taken from Money Sense </a:t>
            </a:r>
            <a:r>
              <a:rPr lang="en-CA" sz="1400" dirty="0">
                <a:hlinkClick r:id="rId2"/>
              </a:rPr>
              <a:t>https://www.moneysense.ca </a:t>
            </a:r>
            <a:r>
              <a:rPr lang="en-CA" sz="1400" dirty="0"/>
              <a:t>Financial plan kit</a:t>
            </a:r>
            <a:r>
              <a:rPr lang="en-US" sz="1400" dirty="0"/>
              <a:t> and MS-Excel spreadsheet was taken from </a:t>
            </a:r>
            <a:r>
              <a:rPr lang="en-CA" sz="1400" dirty="0">
                <a:hlinkClick r:id="rId3"/>
              </a:rPr>
              <a:t>https://www.vertex42.com/ </a:t>
            </a:r>
            <a:r>
              <a:rPr lang="en-CA" sz="1400" dirty="0"/>
              <a:t> but were modified to fit the income and expense categories described in this presentation. Inaccuracies in categories or calculation methodologies may exist and are to be used at your own risk.  </a:t>
            </a:r>
            <a:endParaRPr lang="en-US" sz="1400" dirty="0"/>
          </a:p>
          <a:p>
            <a:r>
              <a:rPr lang="en-US" sz="1400" dirty="0"/>
              <a:t>All information provided from external sources have been cited or used with permission. This presentation  has been prepared for and is the property of CUPFA under agreement with Summus Investment Management Inc. where the latter retains the right to use this presentation and any concepts or material for future purposes. </a:t>
            </a:r>
          </a:p>
          <a:p>
            <a:endParaRPr lang="en-US" sz="1400" dirty="0"/>
          </a:p>
        </p:txBody>
      </p:sp>
      <p:sp>
        <p:nvSpPr>
          <p:cNvPr id="4" name="Slide Number Placeholder 3">
            <a:extLst>
              <a:ext uri="{FF2B5EF4-FFF2-40B4-BE49-F238E27FC236}">
                <a16:creationId xmlns:a16="http://schemas.microsoft.com/office/drawing/2014/main" id="{80687327-1B39-4667-A752-3141C394985B}"/>
              </a:ext>
            </a:extLst>
          </p:cNvPr>
          <p:cNvSpPr>
            <a:spLocks noGrp="1"/>
          </p:cNvSpPr>
          <p:nvPr>
            <p:ph type="sldNum" sz="quarter" idx="12"/>
          </p:nvPr>
        </p:nvSpPr>
        <p:spPr/>
        <p:txBody>
          <a:bodyPr/>
          <a:lstStyle/>
          <a:p>
            <a:fld id="{733924C5-4CC6-4BA9-9475-462F734A9B1C}" type="slidenum">
              <a:rPr lang="en-CA" smtClean="0"/>
              <a:t>2</a:t>
            </a:fld>
            <a:endParaRPr lang="en-CA" dirty="0"/>
          </a:p>
        </p:txBody>
      </p:sp>
    </p:spTree>
    <p:extLst>
      <p:ext uri="{BB962C8B-B14F-4D97-AF65-F5344CB8AC3E}">
        <p14:creationId xmlns:p14="http://schemas.microsoft.com/office/powerpoint/2010/main" val="233133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0AEF-FA24-424E-9EF8-7549E556EB08}"/>
              </a:ext>
            </a:extLst>
          </p:cNvPr>
          <p:cNvSpPr>
            <a:spLocks noGrp="1"/>
          </p:cNvSpPr>
          <p:nvPr>
            <p:ph type="title"/>
          </p:nvPr>
        </p:nvSpPr>
        <p:spPr>
          <a:xfrm>
            <a:off x="1097280" y="530444"/>
            <a:ext cx="10058400" cy="968440"/>
          </a:xfrm>
        </p:spPr>
        <p:txBody>
          <a:bodyPr>
            <a:normAutofit fontScale="90000"/>
          </a:bodyPr>
          <a:lstStyle/>
          <a:p>
            <a:r>
              <a:rPr lang="en-CA" dirty="0"/>
              <a:t>Spending and expense reduction tips on important expense items</a:t>
            </a:r>
          </a:p>
        </p:txBody>
      </p:sp>
      <p:sp>
        <p:nvSpPr>
          <p:cNvPr id="3" name="Content Placeholder 2">
            <a:extLst>
              <a:ext uri="{FF2B5EF4-FFF2-40B4-BE49-F238E27FC236}">
                <a16:creationId xmlns:a16="http://schemas.microsoft.com/office/drawing/2014/main" id="{0CA83535-C44C-42EE-A977-D247B8996FA1}"/>
              </a:ext>
            </a:extLst>
          </p:cNvPr>
          <p:cNvSpPr>
            <a:spLocks noGrp="1"/>
          </p:cNvSpPr>
          <p:nvPr>
            <p:ph idx="1"/>
          </p:nvPr>
        </p:nvSpPr>
        <p:spPr>
          <a:xfrm>
            <a:off x="1203960" y="1848889"/>
            <a:ext cx="10058400" cy="4256115"/>
          </a:xfrm>
        </p:spPr>
        <p:txBody>
          <a:bodyPr>
            <a:normAutofit/>
          </a:bodyPr>
          <a:lstStyle/>
          <a:p>
            <a:pPr marL="0" indent="0">
              <a:buNone/>
            </a:pPr>
            <a:r>
              <a:rPr lang="en-US" dirty="0"/>
              <a:t>Transportation, Uber / Taxis / Bus</a:t>
            </a:r>
          </a:p>
          <a:p>
            <a:pPr lvl="1">
              <a:buFont typeface="Wingdings" panose="05000000000000000000" pitchFamily="2" charset="2"/>
              <a:buChar char="Ø"/>
            </a:pPr>
            <a:r>
              <a:rPr lang="en-US" dirty="0"/>
              <a:t>Consider buying a bicycle with a helmet for short distance commuting</a:t>
            </a:r>
          </a:p>
          <a:p>
            <a:pPr lvl="1">
              <a:buFont typeface="Wingdings" panose="05000000000000000000" pitchFamily="2" charset="2"/>
              <a:buChar char="Ø"/>
            </a:pPr>
            <a:r>
              <a:rPr lang="en-US" dirty="0"/>
              <a:t>Put a basket / wheel rack on it for more versatility	</a:t>
            </a:r>
            <a:endParaRPr lang="en-CA" dirty="0"/>
          </a:p>
          <a:p>
            <a:pPr lvl="1">
              <a:buFont typeface="Wingdings" panose="05000000000000000000" pitchFamily="2" charset="2"/>
              <a:buChar char="Ø"/>
            </a:pPr>
            <a:endParaRPr lang="en-CA" dirty="0"/>
          </a:p>
          <a:p>
            <a:pPr lvl="1">
              <a:buFont typeface="Wingdings" panose="05000000000000000000" pitchFamily="2" charset="2"/>
              <a:buChar char="Ø"/>
            </a:pPr>
            <a:endParaRPr lang="en-CA" dirty="0"/>
          </a:p>
          <a:p>
            <a:pPr marL="0" indent="0">
              <a:buNone/>
            </a:pPr>
            <a:endParaRPr lang="en-CA" dirty="0"/>
          </a:p>
        </p:txBody>
      </p:sp>
      <p:sp>
        <p:nvSpPr>
          <p:cNvPr id="4" name="Slide Number Placeholder 3">
            <a:extLst>
              <a:ext uri="{FF2B5EF4-FFF2-40B4-BE49-F238E27FC236}">
                <a16:creationId xmlns:a16="http://schemas.microsoft.com/office/drawing/2014/main" id="{603AEFFC-A9C4-4130-86C8-04A2E2BFF03E}"/>
              </a:ext>
            </a:extLst>
          </p:cNvPr>
          <p:cNvSpPr>
            <a:spLocks noGrp="1"/>
          </p:cNvSpPr>
          <p:nvPr>
            <p:ph type="sldNum" sz="quarter" idx="12"/>
          </p:nvPr>
        </p:nvSpPr>
        <p:spPr/>
        <p:txBody>
          <a:bodyPr/>
          <a:lstStyle/>
          <a:p>
            <a:fld id="{733924C5-4CC6-4BA9-9475-462F734A9B1C}" type="slidenum">
              <a:rPr lang="en-CA" smtClean="0"/>
              <a:t>20</a:t>
            </a:fld>
            <a:endParaRPr lang="en-CA" dirty="0"/>
          </a:p>
        </p:txBody>
      </p:sp>
      <p:pic>
        <p:nvPicPr>
          <p:cNvPr id="6" name="Picture 5" descr="A person riding a bike down a dirt road&#10;&#10;Description automatically generated">
            <a:extLst>
              <a:ext uri="{FF2B5EF4-FFF2-40B4-BE49-F238E27FC236}">
                <a16:creationId xmlns:a16="http://schemas.microsoft.com/office/drawing/2014/main" id="{CD280602-07B1-49CA-9572-7B355DAFF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3574" y="3292091"/>
            <a:ext cx="4633722" cy="2622566"/>
          </a:xfrm>
          <a:prstGeom prst="rect">
            <a:avLst/>
          </a:prstGeom>
        </p:spPr>
      </p:pic>
    </p:spTree>
    <p:extLst>
      <p:ext uri="{BB962C8B-B14F-4D97-AF65-F5344CB8AC3E}">
        <p14:creationId xmlns:p14="http://schemas.microsoft.com/office/powerpoint/2010/main" val="1656691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text on a white background&#10;&#10;Description automatically generated">
            <a:extLst>
              <a:ext uri="{FF2B5EF4-FFF2-40B4-BE49-F238E27FC236}">
                <a16:creationId xmlns:a16="http://schemas.microsoft.com/office/drawing/2014/main" id="{4008F864-20B7-469B-BF75-A657B758D7D4}"/>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145710" y="1778466"/>
            <a:ext cx="3796354" cy="2122415"/>
          </a:xfrm>
          <a:prstGeom prst="rect">
            <a:avLst/>
          </a:prstGeom>
        </p:spPr>
      </p:pic>
      <p:sp>
        <p:nvSpPr>
          <p:cNvPr id="2" name="Title 1">
            <a:extLst>
              <a:ext uri="{FF2B5EF4-FFF2-40B4-BE49-F238E27FC236}">
                <a16:creationId xmlns:a16="http://schemas.microsoft.com/office/drawing/2014/main" id="{4D0A0AEF-FA24-424E-9EF8-7549E556EB08}"/>
              </a:ext>
            </a:extLst>
          </p:cNvPr>
          <p:cNvSpPr>
            <a:spLocks noGrp="1"/>
          </p:cNvSpPr>
          <p:nvPr>
            <p:ph type="title"/>
          </p:nvPr>
        </p:nvSpPr>
        <p:spPr>
          <a:xfrm>
            <a:off x="1097280" y="530444"/>
            <a:ext cx="10058400" cy="968440"/>
          </a:xfrm>
        </p:spPr>
        <p:txBody>
          <a:bodyPr>
            <a:normAutofit fontScale="90000"/>
          </a:bodyPr>
          <a:lstStyle/>
          <a:p>
            <a:r>
              <a:rPr lang="en-CA" dirty="0"/>
              <a:t>Spending and expense reduction tips on important expense items</a:t>
            </a:r>
          </a:p>
        </p:txBody>
      </p:sp>
      <p:sp>
        <p:nvSpPr>
          <p:cNvPr id="3" name="Content Placeholder 2">
            <a:extLst>
              <a:ext uri="{FF2B5EF4-FFF2-40B4-BE49-F238E27FC236}">
                <a16:creationId xmlns:a16="http://schemas.microsoft.com/office/drawing/2014/main" id="{0CA83535-C44C-42EE-A977-D247B8996FA1}"/>
              </a:ext>
            </a:extLst>
          </p:cNvPr>
          <p:cNvSpPr>
            <a:spLocks noGrp="1"/>
          </p:cNvSpPr>
          <p:nvPr>
            <p:ph idx="1"/>
          </p:nvPr>
        </p:nvSpPr>
        <p:spPr>
          <a:xfrm>
            <a:off x="1097280" y="1795245"/>
            <a:ext cx="10058400" cy="4347860"/>
          </a:xfrm>
        </p:spPr>
        <p:txBody>
          <a:bodyPr>
            <a:normAutofit/>
          </a:bodyPr>
          <a:lstStyle/>
          <a:p>
            <a:pPr marL="201168" lvl="1" indent="0">
              <a:buNone/>
            </a:pPr>
            <a:r>
              <a:rPr lang="en-US" dirty="0"/>
              <a:t>Water/Sewer/Trash</a:t>
            </a:r>
            <a:endParaRPr lang="en-CA" dirty="0"/>
          </a:p>
          <a:p>
            <a:pPr lvl="2">
              <a:buFont typeface="Wingdings" panose="05000000000000000000" pitchFamily="2" charset="2"/>
              <a:buChar char="Ø"/>
            </a:pPr>
            <a:r>
              <a:rPr lang="en-CA" dirty="0"/>
              <a:t>Make sure you have no water leaks (toilets, faucets)</a:t>
            </a:r>
          </a:p>
          <a:p>
            <a:pPr lvl="2">
              <a:buFont typeface="Wingdings" panose="05000000000000000000" pitchFamily="2" charset="2"/>
              <a:buChar char="Ø"/>
            </a:pPr>
            <a:r>
              <a:rPr lang="en-CA" dirty="0"/>
              <a:t>Reduce trash if you pay by kilo/pound – by reusing, recycling and composting</a:t>
            </a:r>
          </a:p>
          <a:p>
            <a:pPr lvl="2">
              <a:buFont typeface="Wingdings" panose="05000000000000000000" pitchFamily="2" charset="2"/>
              <a:buChar char="Ø"/>
            </a:pPr>
            <a:endParaRPr lang="en-CA" dirty="0"/>
          </a:p>
          <a:p>
            <a:pPr marL="201168" lvl="1" indent="0">
              <a:buNone/>
            </a:pPr>
            <a:r>
              <a:rPr lang="en-US" dirty="0"/>
              <a:t>Investment Management &amp; Fees (This is my specialty)</a:t>
            </a:r>
            <a:endParaRPr lang="en-CA" dirty="0"/>
          </a:p>
          <a:p>
            <a:pPr lvl="2">
              <a:buFont typeface="Wingdings" panose="05000000000000000000" pitchFamily="2" charset="2"/>
              <a:buChar char="Ø"/>
            </a:pPr>
            <a:r>
              <a:rPr lang="en-CA" dirty="0"/>
              <a:t>Canadians overpay for </a:t>
            </a:r>
            <a:r>
              <a:rPr lang="en-CA" b="1" i="1" u="sng" dirty="0"/>
              <a:t>hidden</a:t>
            </a:r>
            <a:r>
              <a:rPr lang="en-CA" dirty="0"/>
              <a:t> management fees in their Mutual Funds</a:t>
            </a:r>
          </a:p>
          <a:p>
            <a:pPr lvl="2">
              <a:buFont typeface="Wingdings" panose="05000000000000000000" pitchFamily="2" charset="2"/>
              <a:buChar char="Ø"/>
            </a:pPr>
            <a:r>
              <a:rPr lang="en-CA" dirty="0"/>
              <a:t>Average </a:t>
            </a:r>
            <a:r>
              <a:rPr lang="en-CA" sz="1700" dirty="0"/>
              <a:t>Management Expense Ratios (MERs) for mutual funds = 2.00 - 2.50% deducted from your returns</a:t>
            </a:r>
            <a:endParaRPr lang="en-CA" dirty="0"/>
          </a:p>
          <a:p>
            <a:pPr lvl="2">
              <a:buFont typeface="Wingdings" panose="05000000000000000000" pitchFamily="2" charset="2"/>
              <a:buChar char="Ø"/>
            </a:pPr>
            <a:r>
              <a:rPr lang="en-CA" dirty="0"/>
              <a:t>Evaluate your advisor’s service and investment performance annually</a:t>
            </a:r>
          </a:p>
          <a:p>
            <a:pPr lvl="2">
              <a:buFont typeface="Wingdings" panose="05000000000000000000" pitchFamily="2" charset="2"/>
              <a:buChar char="Ø"/>
            </a:pPr>
            <a:r>
              <a:rPr lang="en-CA" dirty="0"/>
              <a:t>For &gt; $150,000 in investible assets, mutual funds </a:t>
            </a:r>
            <a:r>
              <a:rPr lang="en-CA" b="1" dirty="0"/>
              <a:t>ARE NOT </a:t>
            </a:r>
            <a:r>
              <a:rPr lang="en-CA" dirty="0"/>
              <a:t>the most efficient investment vehicle registered and especially nonregistered investment accounts. Save about $1500/year in fees with a portfolio manager and managed fee account / Exchange Traded Fund (ETF) strategy*</a:t>
            </a:r>
          </a:p>
          <a:p>
            <a:pPr lvl="2">
              <a:buFont typeface="Wingdings" panose="05000000000000000000" pitchFamily="2" charset="2"/>
              <a:buChar char="Ø"/>
            </a:pPr>
            <a:endParaRPr lang="en-CA" dirty="0"/>
          </a:p>
          <a:p>
            <a:pPr marL="384048" lvl="2" indent="0">
              <a:buNone/>
            </a:pPr>
            <a:r>
              <a:rPr lang="en-CA" dirty="0"/>
              <a:t>*Amounts will vary. Ask an investment professional for a second opinion</a:t>
            </a:r>
          </a:p>
          <a:p>
            <a:pPr marL="0" indent="0">
              <a:buNone/>
            </a:pPr>
            <a:endParaRPr lang="en-CA" dirty="0"/>
          </a:p>
        </p:txBody>
      </p:sp>
      <p:sp>
        <p:nvSpPr>
          <p:cNvPr id="4" name="Slide Number Placeholder 3">
            <a:extLst>
              <a:ext uri="{FF2B5EF4-FFF2-40B4-BE49-F238E27FC236}">
                <a16:creationId xmlns:a16="http://schemas.microsoft.com/office/drawing/2014/main" id="{F080B1C8-D501-4397-AA03-7F4264EE3C51}"/>
              </a:ext>
            </a:extLst>
          </p:cNvPr>
          <p:cNvSpPr>
            <a:spLocks noGrp="1"/>
          </p:cNvSpPr>
          <p:nvPr>
            <p:ph type="sldNum" sz="quarter" idx="12"/>
          </p:nvPr>
        </p:nvSpPr>
        <p:spPr/>
        <p:txBody>
          <a:bodyPr/>
          <a:lstStyle/>
          <a:p>
            <a:fld id="{733924C5-4CC6-4BA9-9475-462F734A9B1C}" type="slidenum">
              <a:rPr lang="en-CA" smtClean="0"/>
              <a:t>21</a:t>
            </a:fld>
            <a:endParaRPr lang="en-CA" dirty="0"/>
          </a:p>
        </p:txBody>
      </p:sp>
    </p:spTree>
    <p:extLst>
      <p:ext uri="{BB962C8B-B14F-4D97-AF65-F5344CB8AC3E}">
        <p14:creationId xmlns:p14="http://schemas.microsoft.com/office/powerpoint/2010/main" val="3507611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0AEF-FA24-424E-9EF8-7549E556EB08}"/>
              </a:ext>
            </a:extLst>
          </p:cNvPr>
          <p:cNvSpPr>
            <a:spLocks noGrp="1"/>
          </p:cNvSpPr>
          <p:nvPr>
            <p:ph type="title"/>
          </p:nvPr>
        </p:nvSpPr>
        <p:spPr>
          <a:xfrm>
            <a:off x="1097280" y="530444"/>
            <a:ext cx="10058400" cy="968440"/>
          </a:xfrm>
        </p:spPr>
        <p:txBody>
          <a:bodyPr>
            <a:normAutofit fontScale="90000"/>
          </a:bodyPr>
          <a:lstStyle/>
          <a:p>
            <a:r>
              <a:rPr lang="en-CA" dirty="0"/>
              <a:t>Spending and expense reduction tips on important expense items</a:t>
            </a:r>
          </a:p>
        </p:txBody>
      </p:sp>
      <p:sp>
        <p:nvSpPr>
          <p:cNvPr id="3" name="Content Placeholder 2">
            <a:extLst>
              <a:ext uri="{FF2B5EF4-FFF2-40B4-BE49-F238E27FC236}">
                <a16:creationId xmlns:a16="http://schemas.microsoft.com/office/drawing/2014/main" id="{0CA83535-C44C-42EE-A977-D247B8996FA1}"/>
              </a:ext>
            </a:extLst>
          </p:cNvPr>
          <p:cNvSpPr>
            <a:spLocks noGrp="1"/>
          </p:cNvSpPr>
          <p:nvPr>
            <p:ph idx="1"/>
          </p:nvPr>
        </p:nvSpPr>
        <p:spPr>
          <a:xfrm>
            <a:off x="1097280" y="1795245"/>
            <a:ext cx="10058400" cy="4347860"/>
          </a:xfrm>
        </p:spPr>
        <p:txBody>
          <a:bodyPr>
            <a:normAutofit/>
          </a:bodyPr>
          <a:lstStyle/>
          <a:p>
            <a:pPr marL="201168" lvl="1" indent="0">
              <a:buNone/>
            </a:pPr>
            <a:r>
              <a:rPr lang="en-US" dirty="0"/>
              <a:t>Bank Account Fees / interest</a:t>
            </a:r>
            <a:endParaRPr lang="en-CA" dirty="0"/>
          </a:p>
          <a:p>
            <a:pPr lvl="2">
              <a:buFont typeface="Wingdings" panose="05000000000000000000" pitchFamily="2" charset="2"/>
              <a:buChar char="Ø"/>
            </a:pPr>
            <a:r>
              <a:rPr lang="en-CA" dirty="0"/>
              <a:t>Analyze how many transactions, cheques, payments you make per month</a:t>
            </a:r>
          </a:p>
          <a:p>
            <a:pPr lvl="2">
              <a:buFont typeface="Wingdings" panose="05000000000000000000" pitchFamily="2" charset="2"/>
              <a:buChar char="Ø"/>
            </a:pPr>
            <a:r>
              <a:rPr lang="en-CA" dirty="0"/>
              <a:t>Choose an account for you with little or no monthly fees, may need to maintain a minimum monthly balance thus weigh the opportunity cost of this. You may need to shop around</a:t>
            </a:r>
          </a:p>
          <a:p>
            <a:pPr lvl="2">
              <a:buFont typeface="Wingdings" panose="05000000000000000000" pitchFamily="2" charset="2"/>
              <a:buChar char="Ø"/>
            </a:pPr>
            <a:r>
              <a:rPr lang="en-CA" dirty="0"/>
              <a:t>Americans have better choice, Canadians deal with an oligopolistic banking industry. Look at credit unions or new entrants</a:t>
            </a:r>
          </a:p>
          <a:p>
            <a:pPr lvl="3">
              <a:buFont typeface="Wingdings" panose="05000000000000000000" pitchFamily="2" charset="2"/>
              <a:buChar char="Ø"/>
            </a:pPr>
            <a:r>
              <a:rPr lang="en-CA" dirty="0">
                <a:hlinkClick r:id="rId2"/>
              </a:rPr>
              <a:t>https://www.canada.ca/en/financial-consumer-agency/services/banking/bank-accounts/low-cost-no-cost.html</a:t>
            </a:r>
            <a:endParaRPr lang="en-CA" dirty="0"/>
          </a:p>
          <a:p>
            <a:pPr lvl="3">
              <a:buFont typeface="Wingdings" panose="05000000000000000000" pitchFamily="2" charset="2"/>
              <a:buChar char="Ø"/>
            </a:pPr>
            <a:r>
              <a:rPr lang="en-CA" dirty="0">
                <a:hlinkClick r:id="rId3"/>
              </a:rPr>
              <a:t>https://www.tangerine.ca/en/products/spending/chequing-account/?ds_rl=1006592&amp;gclid=EAIaIQobChMIq5aY1YCi6QIVDJSzCh3yIA5cEAAYASADEgJ9zvD_BwE&amp;gclsrc=aw.ds</a:t>
            </a:r>
            <a:endParaRPr lang="en-CA" dirty="0"/>
          </a:p>
          <a:p>
            <a:pPr lvl="2">
              <a:buFont typeface="Wingdings" panose="05000000000000000000" pitchFamily="2" charset="2"/>
              <a:buChar char="Ø"/>
            </a:pPr>
            <a:r>
              <a:rPr lang="en-CA" dirty="0"/>
              <a:t>If monthly fees are unavoidable, opt for lowest monthly fee with enough transactions</a:t>
            </a:r>
          </a:p>
          <a:p>
            <a:pPr lvl="2">
              <a:buFont typeface="Wingdings" panose="05000000000000000000" pitchFamily="2" charset="2"/>
              <a:buChar char="Ø"/>
            </a:pPr>
            <a:r>
              <a:rPr lang="en-CA" dirty="0"/>
              <a:t>Difficult to find an institution that pays decent interest on credit balances</a:t>
            </a:r>
          </a:p>
          <a:p>
            <a:pPr lvl="2">
              <a:buFont typeface="Wingdings" panose="05000000000000000000" pitchFamily="2" charset="2"/>
              <a:buChar char="Ø"/>
            </a:pPr>
            <a:endParaRPr lang="en-CA" dirty="0"/>
          </a:p>
          <a:p>
            <a:pPr marL="0" indent="0">
              <a:buNone/>
            </a:pPr>
            <a:endParaRPr lang="en-CA" dirty="0"/>
          </a:p>
        </p:txBody>
      </p:sp>
      <p:sp>
        <p:nvSpPr>
          <p:cNvPr id="4" name="Slide Number Placeholder 3">
            <a:extLst>
              <a:ext uri="{FF2B5EF4-FFF2-40B4-BE49-F238E27FC236}">
                <a16:creationId xmlns:a16="http://schemas.microsoft.com/office/drawing/2014/main" id="{F080B1C8-D501-4397-AA03-7F4264EE3C51}"/>
              </a:ext>
            </a:extLst>
          </p:cNvPr>
          <p:cNvSpPr>
            <a:spLocks noGrp="1"/>
          </p:cNvSpPr>
          <p:nvPr>
            <p:ph type="sldNum" sz="quarter" idx="12"/>
          </p:nvPr>
        </p:nvSpPr>
        <p:spPr/>
        <p:txBody>
          <a:bodyPr/>
          <a:lstStyle/>
          <a:p>
            <a:fld id="{733924C5-4CC6-4BA9-9475-462F734A9B1C}" type="slidenum">
              <a:rPr lang="en-CA" smtClean="0"/>
              <a:t>22</a:t>
            </a:fld>
            <a:endParaRPr lang="en-CA" dirty="0"/>
          </a:p>
        </p:txBody>
      </p:sp>
    </p:spTree>
    <p:extLst>
      <p:ext uri="{BB962C8B-B14F-4D97-AF65-F5344CB8AC3E}">
        <p14:creationId xmlns:p14="http://schemas.microsoft.com/office/powerpoint/2010/main" val="3137207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0AEF-FA24-424E-9EF8-7549E556EB08}"/>
              </a:ext>
            </a:extLst>
          </p:cNvPr>
          <p:cNvSpPr>
            <a:spLocks noGrp="1"/>
          </p:cNvSpPr>
          <p:nvPr>
            <p:ph type="title"/>
          </p:nvPr>
        </p:nvSpPr>
        <p:spPr>
          <a:xfrm>
            <a:off x="1097280" y="530444"/>
            <a:ext cx="10058400" cy="968440"/>
          </a:xfrm>
        </p:spPr>
        <p:txBody>
          <a:bodyPr>
            <a:normAutofit fontScale="90000"/>
          </a:bodyPr>
          <a:lstStyle/>
          <a:p>
            <a:r>
              <a:rPr lang="en-CA" dirty="0"/>
              <a:t>Spending and expense reduction tips on important expense items</a:t>
            </a:r>
          </a:p>
        </p:txBody>
      </p:sp>
      <p:sp>
        <p:nvSpPr>
          <p:cNvPr id="3" name="Content Placeholder 2">
            <a:extLst>
              <a:ext uri="{FF2B5EF4-FFF2-40B4-BE49-F238E27FC236}">
                <a16:creationId xmlns:a16="http://schemas.microsoft.com/office/drawing/2014/main" id="{0CA83535-C44C-42EE-A977-D247B8996FA1}"/>
              </a:ext>
            </a:extLst>
          </p:cNvPr>
          <p:cNvSpPr>
            <a:spLocks noGrp="1"/>
          </p:cNvSpPr>
          <p:nvPr>
            <p:ph idx="1"/>
          </p:nvPr>
        </p:nvSpPr>
        <p:spPr/>
        <p:txBody>
          <a:bodyPr>
            <a:normAutofit lnSpcReduction="10000"/>
          </a:bodyPr>
          <a:lstStyle/>
          <a:p>
            <a:pPr marL="201168" lvl="1" indent="0">
              <a:buNone/>
            </a:pPr>
            <a:r>
              <a:rPr lang="en-CA" dirty="0"/>
              <a:t>Credit cards / debit cards</a:t>
            </a:r>
          </a:p>
          <a:p>
            <a:pPr lvl="2">
              <a:buFont typeface="Wingdings" panose="05000000000000000000" pitchFamily="2" charset="2"/>
              <a:buChar char="Ø"/>
            </a:pPr>
            <a:r>
              <a:rPr lang="en-CA" dirty="0"/>
              <a:t>Convenient but dangerous to loose track of spending. Use debit cards sparingly</a:t>
            </a:r>
          </a:p>
          <a:p>
            <a:pPr lvl="2">
              <a:buFont typeface="Wingdings" panose="05000000000000000000" pitchFamily="2" charset="2"/>
              <a:buChar char="Ø"/>
            </a:pPr>
            <a:r>
              <a:rPr lang="en-CA" dirty="0"/>
              <a:t>Have a maximum 2 credit cards!</a:t>
            </a:r>
          </a:p>
          <a:p>
            <a:pPr lvl="2">
              <a:buFont typeface="Wingdings" panose="05000000000000000000" pitchFamily="2" charset="2"/>
              <a:buChar char="Ø"/>
            </a:pPr>
            <a:r>
              <a:rPr lang="en-CA" dirty="0"/>
              <a:t>Choose a credit card preferably with: no annual fee, cash back or some reward, average interest charge, annual summary of expenses by category, and widely accepted. Independent survey of best credit cards:  </a:t>
            </a:r>
          </a:p>
          <a:p>
            <a:pPr lvl="3">
              <a:buFont typeface="Wingdings" panose="05000000000000000000" pitchFamily="2" charset="2"/>
              <a:buChar char="Ø"/>
            </a:pPr>
            <a:r>
              <a:rPr lang="en-CA" dirty="0"/>
              <a:t>Canadians → </a:t>
            </a:r>
            <a:r>
              <a:rPr lang="en-CA" dirty="0">
                <a:hlinkClick r:id="rId2"/>
              </a:rPr>
              <a:t>https://www.moneysense.ca/spend/credit-cards/best-credit-cards-in-canada/</a:t>
            </a:r>
            <a:endParaRPr lang="en-CA" dirty="0"/>
          </a:p>
          <a:p>
            <a:pPr lvl="3">
              <a:buFont typeface="Wingdings" panose="05000000000000000000" pitchFamily="2" charset="2"/>
              <a:buChar char="Ø"/>
            </a:pPr>
            <a:r>
              <a:rPr lang="en-CA" dirty="0"/>
              <a:t>Americans → </a:t>
            </a:r>
            <a:r>
              <a:rPr lang="en-CA" dirty="0">
                <a:hlinkClick r:id="rId3"/>
              </a:rPr>
              <a:t>https://www.cnbc.com/select/best-credit-cards/</a:t>
            </a:r>
            <a:endParaRPr lang="en-CA" dirty="0"/>
          </a:p>
          <a:p>
            <a:pPr lvl="2">
              <a:buFont typeface="Wingdings" panose="05000000000000000000" pitchFamily="2" charset="2"/>
              <a:buChar char="Ø"/>
            </a:pPr>
            <a:r>
              <a:rPr lang="en-CA" dirty="0"/>
              <a:t>Only buy what you can pay for, never carry a balance</a:t>
            </a:r>
          </a:p>
          <a:p>
            <a:pPr lvl="2">
              <a:buFont typeface="Wingdings" panose="05000000000000000000" pitchFamily="2" charset="2"/>
              <a:buChar char="Ø"/>
            </a:pPr>
            <a:r>
              <a:rPr lang="en-CA" dirty="0"/>
              <a:t>Have a main card to keep tab of your expenses, pay most of your expenses with one card</a:t>
            </a:r>
          </a:p>
          <a:p>
            <a:pPr lvl="2">
              <a:buFont typeface="Wingdings" panose="05000000000000000000" pitchFamily="2" charset="2"/>
              <a:buChar char="Ø"/>
            </a:pPr>
            <a:r>
              <a:rPr lang="en-CA" dirty="0"/>
              <a:t>Pay bills on time and avoid interest charges. </a:t>
            </a:r>
            <a:r>
              <a:rPr lang="en-CA" b="1" u="sng" dirty="0"/>
              <a:t>Secret:</a:t>
            </a:r>
            <a:r>
              <a:rPr lang="en-CA" dirty="0"/>
              <a:t> Set up auto payment of minimum or full monthly balance from your bank account!</a:t>
            </a:r>
          </a:p>
          <a:p>
            <a:pPr lvl="2">
              <a:buFont typeface="Wingdings" panose="05000000000000000000" pitchFamily="2" charset="2"/>
              <a:buChar char="Ø"/>
            </a:pPr>
            <a:r>
              <a:rPr lang="en-CA" dirty="0"/>
              <a:t>Review statements monthly to ensure accuracy, recurring or unauthorized transactions. Call merchants to cancel and reimburse for any recurring expenses that you did not know of </a:t>
            </a:r>
          </a:p>
          <a:p>
            <a:pPr lvl="1">
              <a:buFont typeface="Wingdings" panose="05000000000000000000" pitchFamily="2" charset="2"/>
              <a:buChar char="Ø"/>
            </a:pPr>
            <a:endParaRPr lang="en-CA" dirty="0"/>
          </a:p>
          <a:p>
            <a:pPr marL="0" indent="0">
              <a:buNone/>
            </a:pPr>
            <a:endParaRPr lang="en-CA" dirty="0"/>
          </a:p>
        </p:txBody>
      </p:sp>
      <p:sp>
        <p:nvSpPr>
          <p:cNvPr id="4" name="Slide Number Placeholder 3">
            <a:extLst>
              <a:ext uri="{FF2B5EF4-FFF2-40B4-BE49-F238E27FC236}">
                <a16:creationId xmlns:a16="http://schemas.microsoft.com/office/drawing/2014/main" id="{C6E246C9-6842-4DA5-89C6-8BF17FEFE575}"/>
              </a:ext>
            </a:extLst>
          </p:cNvPr>
          <p:cNvSpPr>
            <a:spLocks noGrp="1"/>
          </p:cNvSpPr>
          <p:nvPr>
            <p:ph type="sldNum" sz="quarter" idx="12"/>
          </p:nvPr>
        </p:nvSpPr>
        <p:spPr/>
        <p:txBody>
          <a:bodyPr/>
          <a:lstStyle/>
          <a:p>
            <a:fld id="{733924C5-4CC6-4BA9-9475-462F734A9B1C}" type="slidenum">
              <a:rPr lang="en-CA" smtClean="0"/>
              <a:t>23</a:t>
            </a:fld>
            <a:endParaRPr lang="en-CA" dirty="0"/>
          </a:p>
        </p:txBody>
      </p:sp>
      <p:pic>
        <p:nvPicPr>
          <p:cNvPr id="6" name="Picture 5" descr="A picture containing indoor, table, sitting, small&#10;&#10;Description automatically generated">
            <a:extLst>
              <a:ext uri="{FF2B5EF4-FFF2-40B4-BE49-F238E27FC236}">
                <a16:creationId xmlns:a16="http://schemas.microsoft.com/office/drawing/2014/main" id="{3869EEEA-7D50-4474-A51E-4FA15717A532}"/>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6660858" y="1946246"/>
            <a:ext cx="5394121" cy="3850547"/>
          </a:xfrm>
          <a:prstGeom prst="rect">
            <a:avLst/>
          </a:prstGeom>
        </p:spPr>
      </p:pic>
    </p:spTree>
    <p:extLst>
      <p:ext uri="{BB962C8B-B14F-4D97-AF65-F5344CB8AC3E}">
        <p14:creationId xmlns:p14="http://schemas.microsoft.com/office/powerpoint/2010/main" val="985773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0AEF-FA24-424E-9EF8-7549E556EB08}"/>
              </a:ext>
            </a:extLst>
          </p:cNvPr>
          <p:cNvSpPr>
            <a:spLocks noGrp="1"/>
          </p:cNvSpPr>
          <p:nvPr>
            <p:ph type="title"/>
          </p:nvPr>
        </p:nvSpPr>
        <p:spPr>
          <a:xfrm>
            <a:off x="1097280" y="530444"/>
            <a:ext cx="10058400" cy="968440"/>
          </a:xfrm>
        </p:spPr>
        <p:txBody>
          <a:bodyPr>
            <a:normAutofit fontScale="90000"/>
          </a:bodyPr>
          <a:lstStyle/>
          <a:p>
            <a:r>
              <a:rPr lang="en-CA" dirty="0"/>
              <a:t>Spending and expense reduction tips on important expense items</a:t>
            </a:r>
          </a:p>
        </p:txBody>
      </p:sp>
      <p:sp>
        <p:nvSpPr>
          <p:cNvPr id="3" name="Content Placeholder 2">
            <a:extLst>
              <a:ext uri="{FF2B5EF4-FFF2-40B4-BE49-F238E27FC236}">
                <a16:creationId xmlns:a16="http://schemas.microsoft.com/office/drawing/2014/main" id="{0CA83535-C44C-42EE-A977-D247B8996FA1}"/>
              </a:ext>
            </a:extLst>
          </p:cNvPr>
          <p:cNvSpPr>
            <a:spLocks noGrp="1"/>
          </p:cNvSpPr>
          <p:nvPr>
            <p:ph idx="1"/>
          </p:nvPr>
        </p:nvSpPr>
        <p:spPr/>
        <p:txBody>
          <a:bodyPr/>
          <a:lstStyle/>
          <a:p>
            <a:pPr marL="201168" lvl="1" indent="0">
              <a:buNone/>
            </a:pPr>
            <a:r>
              <a:rPr lang="en-CA" dirty="0"/>
              <a:t>Loans, personal loans /lines of credit, student loans </a:t>
            </a:r>
          </a:p>
          <a:p>
            <a:pPr lvl="2">
              <a:buFont typeface="Wingdings" panose="05000000000000000000" pitchFamily="2" charset="2"/>
              <a:buChar char="Ø"/>
            </a:pPr>
            <a:r>
              <a:rPr lang="en-CA" dirty="0"/>
              <a:t>Given low interest rates now, consider consolidating debt especially credit card debt with one low interest loan</a:t>
            </a:r>
          </a:p>
          <a:p>
            <a:pPr lvl="2">
              <a:buFont typeface="Wingdings" panose="05000000000000000000" pitchFamily="2" charset="2"/>
              <a:buChar char="Ø"/>
            </a:pPr>
            <a:r>
              <a:rPr lang="en-CA" dirty="0"/>
              <a:t>Consider a line of credit – only for emergency or to backstop chequing account from going overdrawn purposes only(negative balance) </a:t>
            </a:r>
          </a:p>
          <a:p>
            <a:pPr lvl="2">
              <a:buFont typeface="Wingdings" panose="05000000000000000000" pitchFamily="2" charset="2"/>
              <a:buChar char="Ø"/>
            </a:pPr>
            <a:r>
              <a:rPr lang="en-CA" dirty="0"/>
              <a:t>Choose same financial institution as bank/chequing account</a:t>
            </a:r>
          </a:p>
          <a:p>
            <a:pPr lvl="2">
              <a:buFont typeface="Wingdings" panose="05000000000000000000" pitchFamily="2" charset="2"/>
              <a:buChar char="Ø"/>
            </a:pPr>
            <a:r>
              <a:rPr lang="en-CA" dirty="0"/>
              <a:t>Understand payment rules: interest only, interest + principal, minimum payment, etc.</a:t>
            </a:r>
          </a:p>
          <a:p>
            <a:pPr lvl="1">
              <a:buFont typeface="Wingdings" panose="05000000000000000000" pitchFamily="2" charset="2"/>
              <a:buChar char="Ø"/>
            </a:pPr>
            <a:endParaRPr lang="en-CA" dirty="0"/>
          </a:p>
          <a:p>
            <a:pPr marL="0" indent="0">
              <a:buNone/>
            </a:pPr>
            <a:endParaRPr lang="en-CA" dirty="0"/>
          </a:p>
        </p:txBody>
      </p:sp>
      <p:sp>
        <p:nvSpPr>
          <p:cNvPr id="4" name="Slide Number Placeholder 3">
            <a:extLst>
              <a:ext uri="{FF2B5EF4-FFF2-40B4-BE49-F238E27FC236}">
                <a16:creationId xmlns:a16="http://schemas.microsoft.com/office/drawing/2014/main" id="{DEC5A4F1-EE7D-49E0-9687-F52CE7C7DC9B}"/>
              </a:ext>
            </a:extLst>
          </p:cNvPr>
          <p:cNvSpPr>
            <a:spLocks noGrp="1"/>
          </p:cNvSpPr>
          <p:nvPr>
            <p:ph type="sldNum" sz="quarter" idx="12"/>
          </p:nvPr>
        </p:nvSpPr>
        <p:spPr/>
        <p:txBody>
          <a:bodyPr/>
          <a:lstStyle/>
          <a:p>
            <a:fld id="{733924C5-4CC6-4BA9-9475-462F734A9B1C}" type="slidenum">
              <a:rPr lang="en-CA" smtClean="0"/>
              <a:t>24</a:t>
            </a:fld>
            <a:endParaRPr lang="en-CA" dirty="0"/>
          </a:p>
        </p:txBody>
      </p:sp>
    </p:spTree>
    <p:extLst>
      <p:ext uri="{BB962C8B-B14F-4D97-AF65-F5344CB8AC3E}">
        <p14:creationId xmlns:p14="http://schemas.microsoft.com/office/powerpoint/2010/main" val="1089512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0AEF-FA24-424E-9EF8-7549E556EB08}"/>
              </a:ext>
            </a:extLst>
          </p:cNvPr>
          <p:cNvSpPr>
            <a:spLocks noGrp="1"/>
          </p:cNvSpPr>
          <p:nvPr>
            <p:ph type="title"/>
          </p:nvPr>
        </p:nvSpPr>
        <p:spPr>
          <a:xfrm>
            <a:off x="1097280" y="530444"/>
            <a:ext cx="10058400" cy="968440"/>
          </a:xfrm>
        </p:spPr>
        <p:txBody>
          <a:bodyPr>
            <a:normAutofit fontScale="90000"/>
          </a:bodyPr>
          <a:lstStyle/>
          <a:p>
            <a:r>
              <a:rPr lang="en-CA" dirty="0"/>
              <a:t>Spending and expense reduction tips on important expense items</a:t>
            </a:r>
          </a:p>
        </p:txBody>
      </p:sp>
      <p:sp>
        <p:nvSpPr>
          <p:cNvPr id="3" name="Content Placeholder 2">
            <a:extLst>
              <a:ext uri="{FF2B5EF4-FFF2-40B4-BE49-F238E27FC236}">
                <a16:creationId xmlns:a16="http://schemas.microsoft.com/office/drawing/2014/main" id="{0CA83535-C44C-42EE-A977-D247B8996FA1}"/>
              </a:ext>
            </a:extLst>
          </p:cNvPr>
          <p:cNvSpPr>
            <a:spLocks noGrp="1"/>
          </p:cNvSpPr>
          <p:nvPr>
            <p:ph idx="1"/>
          </p:nvPr>
        </p:nvSpPr>
        <p:spPr/>
        <p:txBody>
          <a:bodyPr/>
          <a:lstStyle/>
          <a:p>
            <a:pPr marL="201168" lvl="1" indent="0">
              <a:buNone/>
            </a:pPr>
            <a:r>
              <a:rPr lang="en-CA" dirty="0"/>
              <a:t>Savings</a:t>
            </a:r>
          </a:p>
          <a:p>
            <a:pPr lvl="2">
              <a:buFont typeface="Wingdings" panose="05000000000000000000" pitchFamily="2" charset="2"/>
              <a:buChar char="Ø"/>
            </a:pPr>
            <a:r>
              <a:rPr lang="en-CA" dirty="0"/>
              <a:t>Treat savings as a fixed cost and amount per month</a:t>
            </a:r>
          </a:p>
          <a:p>
            <a:pPr lvl="2">
              <a:buFont typeface="Wingdings" panose="05000000000000000000" pitchFamily="2" charset="2"/>
              <a:buChar char="Ø"/>
            </a:pPr>
            <a:r>
              <a:rPr lang="en-CA" dirty="0"/>
              <a:t>Establish multiple savings goals:</a:t>
            </a:r>
          </a:p>
          <a:p>
            <a:pPr lvl="3">
              <a:buFont typeface="Courier New" panose="02070309020205020404" pitchFamily="49" charset="0"/>
              <a:buChar char="o"/>
            </a:pPr>
            <a:r>
              <a:rPr lang="en-CA" dirty="0"/>
              <a:t>Emergency fund</a:t>
            </a:r>
          </a:p>
          <a:p>
            <a:pPr lvl="3">
              <a:buFont typeface="Courier New" panose="02070309020205020404" pitchFamily="49" charset="0"/>
              <a:buChar char="o"/>
            </a:pPr>
            <a:r>
              <a:rPr lang="en-CA" dirty="0"/>
              <a:t>Vacation</a:t>
            </a:r>
          </a:p>
          <a:p>
            <a:pPr lvl="3">
              <a:buFont typeface="Courier New" panose="02070309020205020404" pitchFamily="49" charset="0"/>
              <a:buChar char="o"/>
            </a:pPr>
            <a:r>
              <a:rPr lang="en-CA" dirty="0"/>
              <a:t>New home</a:t>
            </a:r>
          </a:p>
          <a:p>
            <a:pPr lvl="3">
              <a:buFont typeface="Courier New" panose="02070309020205020404" pitchFamily="49" charset="0"/>
              <a:buChar char="o"/>
            </a:pPr>
            <a:r>
              <a:rPr lang="en-CA" dirty="0"/>
              <a:t>Retirement</a:t>
            </a:r>
          </a:p>
          <a:p>
            <a:pPr lvl="2">
              <a:buFont typeface="Wingdings" panose="05000000000000000000" pitchFamily="2" charset="2"/>
              <a:buChar char="Ø"/>
            </a:pPr>
            <a:r>
              <a:rPr lang="en-CA" dirty="0"/>
              <a:t>Create auto contribution plans going into different accounts for each goal</a:t>
            </a:r>
          </a:p>
          <a:p>
            <a:pPr lvl="2">
              <a:buFont typeface="Wingdings" panose="05000000000000000000" pitchFamily="2" charset="2"/>
              <a:buChar char="Ø"/>
            </a:pPr>
            <a:r>
              <a:rPr lang="en-CA" dirty="0"/>
              <a:t>You will have to defer immediate gratification for some intermediate or long term goals</a:t>
            </a:r>
          </a:p>
          <a:p>
            <a:pPr lvl="1">
              <a:buFont typeface="Wingdings" panose="05000000000000000000" pitchFamily="2" charset="2"/>
              <a:buChar char="Ø"/>
            </a:pPr>
            <a:endParaRPr lang="en-CA" dirty="0"/>
          </a:p>
          <a:p>
            <a:pPr marL="0" indent="0">
              <a:buNone/>
            </a:pPr>
            <a:endParaRPr lang="en-CA" dirty="0"/>
          </a:p>
        </p:txBody>
      </p:sp>
      <p:sp>
        <p:nvSpPr>
          <p:cNvPr id="4" name="Slide Number Placeholder 3">
            <a:extLst>
              <a:ext uri="{FF2B5EF4-FFF2-40B4-BE49-F238E27FC236}">
                <a16:creationId xmlns:a16="http://schemas.microsoft.com/office/drawing/2014/main" id="{3BA8B382-FB40-4C1C-9843-55F3DCE99190}"/>
              </a:ext>
            </a:extLst>
          </p:cNvPr>
          <p:cNvSpPr>
            <a:spLocks noGrp="1"/>
          </p:cNvSpPr>
          <p:nvPr>
            <p:ph type="sldNum" sz="quarter" idx="12"/>
          </p:nvPr>
        </p:nvSpPr>
        <p:spPr/>
        <p:txBody>
          <a:bodyPr/>
          <a:lstStyle/>
          <a:p>
            <a:fld id="{733924C5-4CC6-4BA9-9475-462F734A9B1C}" type="slidenum">
              <a:rPr lang="en-CA" smtClean="0"/>
              <a:t>25</a:t>
            </a:fld>
            <a:endParaRPr lang="en-CA" dirty="0"/>
          </a:p>
        </p:txBody>
      </p:sp>
    </p:spTree>
    <p:extLst>
      <p:ext uri="{BB962C8B-B14F-4D97-AF65-F5344CB8AC3E}">
        <p14:creationId xmlns:p14="http://schemas.microsoft.com/office/powerpoint/2010/main" val="3876626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0AEF-FA24-424E-9EF8-7549E556EB08}"/>
              </a:ext>
            </a:extLst>
          </p:cNvPr>
          <p:cNvSpPr>
            <a:spLocks noGrp="1"/>
          </p:cNvSpPr>
          <p:nvPr>
            <p:ph type="title"/>
          </p:nvPr>
        </p:nvSpPr>
        <p:spPr>
          <a:xfrm>
            <a:off x="1097280" y="530444"/>
            <a:ext cx="10058400" cy="1039864"/>
          </a:xfrm>
        </p:spPr>
        <p:txBody>
          <a:bodyPr>
            <a:normAutofit fontScale="90000"/>
          </a:bodyPr>
          <a:lstStyle/>
          <a:p>
            <a:r>
              <a:rPr lang="en-CA" dirty="0"/>
              <a:t>Spending and expense reduction tips on important expense items – variable</a:t>
            </a:r>
          </a:p>
        </p:txBody>
      </p:sp>
      <p:sp>
        <p:nvSpPr>
          <p:cNvPr id="3" name="Content Placeholder 2">
            <a:extLst>
              <a:ext uri="{FF2B5EF4-FFF2-40B4-BE49-F238E27FC236}">
                <a16:creationId xmlns:a16="http://schemas.microsoft.com/office/drawing/2014/main" id="{0CA83535-C44C-42EE-A977-D247B8996FA1}"/>
              </a:ext>
            </a:extLst>
          </p:cNvPr>
          <p:cNvSpPr>
            <a:spLocks noGrp="1"/>
          </p:cNvSpPr>
          <p:nvPr>
            <p:ph idx="1"/>
          </p:nvPr>
        </p:nvSpPr>
        <p:spPr>
          <a:xfrm>
            <a:off x="1097280" y="1786855"/>
            <a:ext cx="10058400" cy="4540701"/>
          </a:xfrm>
        </p:spPr>
        <p:txBody>
          <a:bodyPr>
            <a:normAutofit fontScale="92500" lnSpcReduction="10000"/>
          </a:bodyPr>
          <a:lstStyle/>
          <a:p>
            <a:pPr lvl="1">
              <a:buFont typeface="Wingdings" panose="05000000000000000000" pitchFamily="2" charset="2"/>
              <a:buChar char="Ø"/>
            </a:pPr>
            <a:r>
              <a:rPr lang="en-CA" dirty="0"/>
              <a:t>Groceries, personal supplies and care</a:t>
            </a:r>
          </a:p>
          <a:p>
            <a:pPr lvl="2">
              <a:buFont typeface="Wingdings" panose="05000000000000000000" pitchFamily="2" charset="2"/>
              <a:buChar char="Ø"/>
            </a:pPr>
            <a:r>
              <a:rPr lang="en-CA" dirty="0"/>
              <a:t>Determine at which store(s) you get the most for your money</a:t>
            </a:r>
          </a:p>
          <a:p>
            <a:pPr lvl="2">
              <a:buFont typeface="Wingdings" panose="05000000000000000000" pitchFamily="2" charset="2"/>
              <a:buChar char="Ø"/>
            </a:pPr>
            <a:r>
              <a:rPr lang="en-CA" dirty="0"/>
              <a:t>Price matching, couponing takes time but can be worth it</a:t>
            </a:r>
          </a:p>
          <a:p>
            <a:pPr lvl="2">
              <a:buFont typeface="Wingdings" panose="05000000000000000000" pitchFamily="2" charset="2"/>
              <a:buChar char="Ø"/>
            </a:pPr>
            <a:r>
              <a:rPr lang="en-CA" dirty="0"/>
              <a:t>Know which stores to go to for what product, reduce sorties</a:t>
            </a:r>
          </a:p>
          <a:p>
            <a:pPr lvl="2">
              <a:buFont typeface="Wingdings" panose="05000000000000000000" pitchFamily="2" charset="2"/>
              <a:buChar char="Ø"/>
            </a:pPr>
            <a:r>
              <a:rPr lang="en-CA" dirty="0"/>
              <a:t>Consider diet changes, whole food plant-based meals are less expensive</a:t>
            </a:r>
          </a:p>
          <a:p>
            <a:pPr lvl="2">
              <a:buFont typeface="Wingdings" panose="05000000000000000000" pitchFamily="2" charset="2"/>
              <a:buChar char="Ø"/>
            </a:pPr>
            <a:r>
              <a:rPr lang="en-CA" dirty="0"/>
              <a:t>Grow a garden, start small. Growing tomatoes, kale, lettuce, swiss chard is easy and can be done from anywhere</a:t>
            </a:r>
          </a:p>
          <a:p>
            <a:pPr lvl="2">
              <a:buFont typeface="Wingdings" panose="05000000000000000000" pitchFamily="2" charset="2"/>
              <a:buChar char="Ø"/>
            </a:pPr>
            <a:r>
              <a:rPr lang="en-CA" dirty="0"/>
              <a:t>Consider reducing your soap and cleaning product purchases by doing it yourself (DIY) which is environmentally and wallet friendly. Some are Zero waste. These links are from a friend of mine:  </a:t>
            </a:r>
          </a:p>
          <a:p>
            <a:pPr lvl="3"/>
            <a:r>
              <a:rPr lang="en-CA" dirty="0">
                <a:hlinkClick r:id="rId2"/>
              </a:rPr>
              <a:t>https://www.youtube.com/watch?v=qMhSORxzrdA&amp;authuser=0</a:t>
            </a:r>
            <a:endParaRPr lang="en-CA" dirty="0"/>
          </a:p>
          <a:p>
            <a:pPr lvl="3"/>
            <a:r>
              <a:rPr lang="en-CA" dirty="0"/>
              <a:t>Use rags instead of paper towels</a:t>
            </a:r>
          </a:p>
          <a:p>
            <a:pPr lvl="3"/>
            <a:r>
              <a:rPr lang="en-CA" dirty="0"/>
              <a:t>Zero Waste Deodorant </a:t>
            </a:r>
            <a:r>
              <a:rPr lang="en-CA" dirty="0">
                <a:hlinkClick r:id="rId3"/>
              </a:rPr>
              <a:t>https://youtu.be/42Htnp8P9Eg</a:t>
            </a:r>
            <a:endParaRPr lang="en-CA" dirty="0"/>
          </a:p>
          <a:p>
            <a:pPr lvl="3">
              <a:lnSpc>
                <a:spcPct val="100000"/>
              </a:lnSpc>
            </a:pPr>
            <a:r>
              <a:rPr lang="en-US" dirty="0"/>
              <a:t>Zero Waste Bathroom Essentials / Toiletries </a:t>
            </a:r>
            <a:r>
              <a:rPr lang="en-CA" dirty="0">
                <a:hlinkClick r:id="rId4"/>
              </a:rPr>
              <a:t>https://youtu.be/QMAo9O40zp0</a:t>
            </a:r>
            <a:endParaRPr lang="en-US" dirty="0"/>
          </a:p>
          <a:p>
            <a:pPr lvl="3">
              <a:lnSpc>
                <a:spcPct val="100000"/>
              </a:lnSpc>
            </a:pPr>
            <a:r>
              <a:rPr lang="en-US" sz="1800" dirty="0"/>
              <a:t>Make Your Own Hand Soap</a:t>
            </a:r>
            <a:r>
              <a:rPr lang="en-CA" dirty="0">
                <a:hlinkClick r:id="rId5"/>
              </a:rPr>
              <a:t> https://youtu.be/Es6LbaY3RfU</a:t>
            </a:r>
            <a:br>
              <a:rPr lang="en-US" dirty="0"/>
            </a:br>
            <a:endParaRPr lang="en-CA" dirty="0"/>
          </a:p>
        </p:txBody>
      </p:sp>
      <p:sp>
        <p:nvSpPr>
          <p:cNvPr id="4" name="Slide Number Placeholder 3">
            <a:extLst>
              <a:ext uri="{FF2B5EF4-FFF2-40B4-BE49-F238E27FC236}">
                <a16:creationId xmlns:a16="http://schemas.microsoft.com/office/drawing/2014/main" id="{60DE7135-9BB8-4C64-B1B2-EDF01344DC44}"/>
              </a:ext>
            </a:extLst>
          </p:cNvPr>
          <p:cNvSpPr>
            <a:spLocks noGrp="1"/>
          </p:cNvSpPr>
          <p:nvPr>
            <p:ph type="sldNum" sz="quarter" idx="12"/>
          </p:nvPr>
        </p:nvSpPr>
        <p:spPr/>
        <p:txBody>
          <a:bodyPr/>
          <a:lstStyle/>
          <a:p>
            <a:fld id="{733924C5-4CC6-4BA9-9475-462F734A9B1C}" type="slidenum">
              <a:rPr lang="en-CA" smtClean="0"/>
              <a:t>26</a:t>
            </a:fld>
            <a:endParaRPr lang="en-CA" dirty="0"/>
          </a:p>
        </p:txBody>
      </p:sp>
      <p:pic>
        <p:nvPicPr>
          <p:cNvPr id="6" name="Picture 5" descr="A group of fruit sitting on a branch&#10;&#10;Description automatically generated">
            <a:extLst>
              <a:ext uri="{FF2B5EF4-FFF2-40B4-BE49-F238E27FC236}">
                <a16:creationId xmlns:a16="http://schemas.microsoft.com/office/drawing/2014/main" id="{73171B75-2323-4656-94FD-CF15A5882855}"/>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8741328" y="1853966"/>
            <a:ext cx="2414352" cy="1428057"/>
          </a:xfrm>
          <a:prstGeom prst="rect">
            <a:avLst/>
          </a:prstGeom>
        </p:spPr>
      </p:pic>
      <p:pic>
        <p:nvPicPr>
          <p:cNvPr id="8" name="Picture 7" descr="A close up of a bottle&#10;&#10;Description automatically generated">
            <a:extLst>
              <a:ext uri="{FF2B5EF4-FFF2-40B4-BE49-F238E27FC236}">
                <a16:creationId xmlns:a16="http://schemas.microsoft.com/office/drawing/2014/main" id="{F17427FE-546D-4412-AB3D-545081C0525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a:xfrm>
            <a:off x="9605764" y="4227242"/>
            <a:ext cx="1606719" cy="2100314"/>
          </a:xfrm>
          <a:prstGeom prst="rect">
            <a:avLst/>
          </a:prstGeom>
        </p:spPr>
      </p:pic>
    </p:spTree>
    <p:extLst>
      <p:ext uri="{BB962C8B-B14F-4D97-AF65-F5344CB8AC3E}">
        <p14:creationId xmlns:p14="http://schemas.microsoft.com/office/powerpoint/2010/main" val="3654390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00273-587A-401B-89B2-89D81209C9CD}"/>
              </a:ext>
            </a:extLst>
          </p:cNvPr>
          <p:cNvSpPr>
            <a:spLocks noGrp="1"/>
          </p:cNvSpPr>
          <p:nvPr>
            <p:ph type="title"/>
          </p:nvPr>
        </p:nvSpPr>
        <p:spPr>
          <a:xfrm>
            <a:off x="1097280" y="477104"/>
            <a:ext cx="10058400" cy="968440"/>
          </a:xfrm>
        </p:spPr>
        <p:txBody>
          <a:bodyPr>
            <a:normAutofit fontScale="90000"/>
          </a:bodyPr>
          <a:lstStyle/>
          <a:p>
            <a:r>
              <a:rPr lang="en-CA" dirty="0"/>
              <a:t>Spending and expense reduction tips on important expense items - variable</a:t>
            </a:r>
          </a:p>
        </p:txBody>
      </p:sp>
      <p:sp>
        <p:nvSpPr>
          <p:cNvPr id="3" name="Content Placeholder 2">
            <a:extLst>
              <a:ext uri="{FF2B5EF4-FFF2-40B4-BE49-F238E27FC236}">
                <a16:creationId xmlns:a16="http://schemas.microsoft.com/office/drawing/2014/main" id="{87A05BBD-62F2-41F6-81AA-13E03A9DF825}"/>
              </a:ext>
            </a:extLst>
          </p:cNvPr>
          <p:cNvSpPr>
            <a:spLocks noGrp="1"/>
          </p:cNvSpPr>
          <p:nvPr>
            <p:ph idx="1"/>
          </p:nvPr>
        </p:nvSpPr>
        <p:spPr>
          <a:xfrm>
            <a:off x="1097280" y="1744980"/>
            <a:ext cx="10058400" cy="4398125"/>
          </a:xfrm>
        </p:spPr>
        <p:txBody>
          <a:bodyPr/>
          <a:lstStyle/>
          <a:p>
            <a:pPr marL="182880" indent="0">
              <a:spcBef>
                <a:spcPts val="200"/>
              </a:spcBef>
              <a:spcAft>
                <a:spcPts val="400"/>
              </a:spcAft>
              <a:buNone/>
            </a:pPr>
            <a:r>
              <a:rPr lang="en-US" sz="2400" dirty="0"/>
              <a:t>Lunches at work, coffees, and snacks</a:t>
            </a:r>
          </a:p>
          <a:p>
            <a:pPr marL="658368" lvl="1">
              <a:buFont typeface="Wingdings" panose="05000000000000000000" pitchFamily="2" charset="2"/>
              <a:buChar char="Ø"/>
            </a:pPr>
            <a:r>
              <a:rPr lang="en-US" sz="2000" dirty="0"/>
              <a:t>You can save a lot of money in this category by considering alternatives. It takes time and planning. Look at the difference the last month has made at home!</a:t>
            </a:r>
          </a:p>
          <a:p>
            <a:pPr marL="658368" lvl="1">
              <a:buFont typeface="Wingdings" panose="05000000000000000000" pitchFamily="2" charset="2"/>
              <a:buChar char="Ø"/>
            </a:pPr>
            <a:r>
              <a:rPr lang="en-US" sz="2000" dirty="0"/>
              <a:t> </a:t>
            </a:r>
            <a:r>
              <a:rPr lang="en-US" sz="2000" u="sng" dirty="0"/>
              <a:t>Lunch:</a:t>
            </a:r>
            <a:r>
              <a:rPr lang="en-US" sz="2000" dirty="0"/>
              <a:t> Find out your frequency of eating out and reduce it by preparing your own lunch</a:t>
            </a:r>
            <a:r>
              <a:rPr lang="en-CA" sz="2000" dirty="0"/>
              <a:t> for a fraction of the cost.  Example: 3 X per week @ $20 = $60 per week, $260/month, $3120 per year!! </a:t>
            </a:r>
          </a:p>
          <a:p>
            <a:pPr marL="658368" lvl="1">
              <a:buFont typeface="Wingdings" panose="05000000000000000000" pitchFamily="2" charset="2"/>
              <a:buChar char="Ø"/>
            </a:pPr>
            <a:r>
              <a:rPr lang="en-CA" sz="2000" u="sng" dirty="0"/>
              <a:t>Coffee:</a:t>
            </a:r>
            <a:r>
              <a:rPr lang="en-CA" sz="2000" dirty="0"/>
              <a:t> What is your Tim Horton’s / Starbucks or coffee purchase frequency? Example: 1 Starbucks gourmet coffee per day = $5.75 X 21 days per month = $126.50 per month!! Or $1518 per year!! This is one person’s vacation! Investigate alternatives: buying your favourite brew, a resilient coffee mug, and a coffee machine for a fraction of the cost </a:t>
            </a:r>
          </a:p>
          <a:p>
            <a:pPr marL="658368" lvl="1">
              <a:buFont typeface="Wingdings" panose="05000000000000000000" pitchFamily="2" charset="2"/>
              <a:buChar char="Ø"/>
            </a:pPr>
            <a:r>
              <a:rPr lang="en-CA" sz="2000" u="sng" dirty="0"/>
              <a:t>Snacks:</a:t>
            </a:r>
            <a:r>
              <a:rPr lang="en-CA" sz="2000" dirty="0"/>
              <a:t> Cut out snack purchases at convenience stores, coffee shops and restaurants. Buy healthy or other snacks in bulk at Costco, prepare in advance  </a:t>
            </a:r>
          </a:p>
          <a:p>
            <a:pPr marL="658368" lvl="1">
              <a:buFont typeface="Wingdings" panose="05000000000000000000" pitchFamily="2" charset="2"/>
              <a:buChar char="Ø"/>
            </a:pPr>
            <a:r>
              <a:rPr lang="en-CA" sz="2000" b="1" u="sng" dirty="0"/>
              <a:t>Secret:</a:t>
            </a:r>
            <a:r>
              <a:rPr lang="en-CA" sz="2000" b="1" dirty="0"/>
              <a:t> </a:t>
            </a:r>
            <a:r>
              <a:rPr lang="en-CA" sz="2000" dirty="0"/>
              <a:t>Make eating out a special occasion not the norm, buy good storage containers, plan in advance</a:t>
            </a:r>
            <a:endParaRPr lang="en-US" sz="2000" dirty="0"/>
          </a:p>
        </p:txBody>
      </p:sp>
      <p:sp>
        <p:nvSpPr>
          <p:cNvPr id="4" name="Slide Number Placeholder 3">
            <a:extLst>
              <a:ext uri="{FF2B5EF4-FFF2-40B4-BE49-F238E27FC236}">
                <a16:creationId xmlns:a16="http://schemas.microsoft.com/office/drawing/2014/main" id="{B6722FA6-85AD-4DB3-B5BC-4899D361ED2C}"/>
              </a:ext>
            </a:extLst>
          </p:cNvPr>
          <p:cNvSpPr>
            <a:spLocks noGrp="1"/>
          </p:cNvSpPr>
          <p:nvPr>
            <p:ph type="sldNum" sz="quarter" idx="12"/>
          </p:nvPr>
        </p:nvSpPr>
        <p:spPr/>
        <p:txBody>
          <a:bodyPr/>
          <a:lstStyle/>
          <a:p>
            <a:fld id="{733924C5-4CC6-4BA9-9475-462F734A9B1C}" type="slidenum">
              <a:rPr lang="en-CA" smtClean="0"/>
              <a:t>27</a:t>
            </a:fld>
            <a:endParaRPr lang="en-CA" dirty="0"/>
          </a:p>
        </p:txBody>
      </p:sp>
      <p:pic>
        <p:nvPicPr>
          <p:cNvPr id="6" name="Picture 5" descr="A picture containing person, cup, coffee, holding&#10;&#10;Description automatically generated">
            <a:extLst>
              <a:ext uri="{FF2B5EF4-FFF2-40B4-BE49-F238E27FC236}">
                <a16:creationId xmlns:a16="http://schemas.microsoft.com/office/drawing/2014/main" id="{78C71813-AB2B-4B84-A426-C008032FB5C9}"/>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7784061" y="1791318"/>
            <a:ext cx="3371619" cy="4322694"/>
          </a:xfrm>
          <a:prstGeom prst="rect">
            <a:avLst/>
          </a:prstGeom>
        </p:spPr>
      </p:pic>
    </p:spTree>
    <p:extLst>
      <p:ext uri="{BB962C8B-B14F-4D97-AF65-F5344CB8AC3E}">
        <p14:creationId xmlns:p14="http://schemas.microsoft.com/office/powerpoint/2010/main" val="3042836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00273-587A-401B-89B2-89D81209C9CD}"/>
              </a:ext>
            </a:extLst>
          </p:cNvPr>
          <p:cNvSpPr>
            <a:spLocks noGrp="1"/>
          </p:cNvSpPr>
          <p:nvPr>
            <p:ph type="title"/>
          </p:nvPr>
        </p:nvSpPr>
        <p:spPr>
          <a:xfrm>
            <a:off x="1097280" y="477104"/>
            <a:ext cx="10058400" cy="968440"/>
          </a:xfrm>
        </p:spPr>
        <p:txBody>
          <a:bodyPr>
            <a:normAutofit fontScale="90000"/>
          </a:bodyPr>
          <a:lstStyle/>
          <a:p>
            <a:r>
              <a:rPr lang="en-CA" dirty="0"/>
              <a:t>Spending and expense reduction tips on important expense items - variable</a:t>
            </a:r>
          </a:p>
        </p:txBody>
      </p:sp>
      <p:sp>
        <p:nvSpPr>
          <p:cNvPr id="3" name="Content Placeholder 2">
            <a:extLst>
              <a:ext uri="{FF2B5EF4-FFF2-40B4-BE49-F238E27FC236}">
                <a16:creationId xmlns:a16="http://schemas.microsoft.com/office/drawing/2014/main" id="{87A05BBD-62F2-41F6-81AA-13E03A9DF825}"/>
              </a:ext>
            </a:extLst>
          </p:cNvPr>
          <p:cNvSpPr>
            <a:spLocks noGrp="1"/>
          </p:cNvSpPr>
          <p:nvPr>
            <p:ph idx="1"/>
          </p:nvPr>
        </p:nvSpPr>
        <p:spPr>
          <a:xfrm>
            <a:off x="1097280" y="1744980"/>
            <a:ext cx="10058400" cy="4398125"/>
          </a:xfrm>
        </p:spPr>
        <p:txBody>
          <a:bodyPr>
            <a:normAutofit lnSpcReduction="10000"/>
          </a:bodyPr>
          <a:lstStyle/>
          <a:p>
            <a:pPr marL="182880" indent="0">
              <a:spcBef>
                <a:spcPts val="200"/>
              </a:spcBef>
              <a:spcAft>
                <a:spcPts val="400"/>
              </a:spcAft>
              <a:buNone/>
            </a:pPr>
            <a:r>
              <a:rPr lang="en-US" dirty="0"/>
              <a:t>Entertainment (Dining out, movies, etc.) </a:t>
            </a:r>
          </a:p>
          <a:p>
            <a:pPr marL="658368" lvl="1">
              <a:buFont typeface="Wingdings" panose="05000000000000000000" pitchFamily="2" charset="2"/>
              <a:buChar char="Ø"/>
            </a:pPr>
            <a:r>
              <a:rPr lang="en-US" dirty="0"/>
              <a:t>Another big discretionary spending category worthy of analysis</a:t>
            </a:r>
          </a:p>
          <a:p>
            <a:pPr marL="658368" lvl="1">
              <a:buFont typeface="Wingdings" panose="05000000000000000000" pitchFamily="2" charset="2"/>
              <a:buChar char="Ø"/>
            </a:pPr>
            <a:r>
              <a:rPr lang="en-US" dirty="0"/>
              <a:t>What is your eating out frequency per week, month? It likely can be cut</a:t>
            </a:r>
          </a:p>
          <a:p>
            <a:pPr marL="658368" lvl="1">
              <a:buFont typeface="Wingdings" panose="05000000000000000000" pitchFamily="2" charset="2"/>
              <a:buChar char="Ø"/>
            </a:pPr>
            <a:r>
              <a:rPr lang="en-US" dirty="0"/>
              <a:t>Example $200 / month to eat out with family twice a month = $4800/yr!</a:t>
            </a:r>
          </a:p>
          <a:p>
            <a:pPr marL="658368" lvl="1">
              <a:buFont typeface="Wingdings" panose="05000000000000000000" pitchFamily="2" charset="2"/>
              <a:buChar char="Ø"/>
            </a:pPr>
            <a:r>
              <a:rPr lang="en-US" dirty="0"/>
              <a:t>Reduce frequency, change to lower cost venues that you like</a:t>
            </a:r>
          </a:p>
          <a:p>
            <a:pPr marL="658368" lvl="1">
              <a:buFont typeface="Wingdings" panose="05000000000000000000" pitchFamily="2" charset="2"/>
              <a:buChar char="Ø"/>
            </a:pPr>
            <a:r>
              <a:rPr lang="en-US" dirty="0"/>
              <a:t>Research lower cost dating and entertainment cost alternatives. There is always something to do in town that is free or of minimal cost. Consult your favorite activities websites. It takes creativity and time!</a:t>
            </a:r>
          </a:p>
          <a:p>
            <a:pPr marL="841248" lvl="2">
              <a:buFont typeface="Wingdings" panose="05000000000000000000" pitchFamily="2" charset="2"/>
              <a:buChar char="Ø"/>
            </a:pPr>
            <a:r>
              <a:rPr lang="en-CA" dirty="0">
                <a:hlinkClick r:id="rId2"/>
              </a:rPr>
              <a:t>https://www.timeout.com/montreal/things-to-do/free-things-to-do-in-montreal</a:t>
            </a:r>
            <a:endParaRPr lang="en-CA" dirty="0"/>
          </a:p>
          <a:p>
            <a:pPr marL="841248" lvl="2">
              <a:buFont typeface="Wingdings" panose="05000000000000000000" pitchFamily="2" charset="2"/>
              <a:buChar char="Ø"/>
            </a:pPr>
            <a:r>
              <a:rPr lang="en-US" dirty="0"/>
              <a:t>Go for a romantic picnic</a:t>
            </a:r>
          </a:p>
          <a:p>
            <a:pPr marL="658368" lvl="1">
              <a:buFont typeface="Wingdings" panose="05000000000000000000" pitchFamily="2" charset="2"/>
              <a:buChar char="Ø"/>
            </a:pPr>
            <a:endParaRPr lang="en-CA" dirty="0"/>
          </a:p>
          <a:p>
            <a:pPr marL="182880" indent="0">
              <a:spcBef>
                <a:spcPts val="200"/>
              </a:spcBef>
              <a:spcAft>
                <a:spcPts val="400"/>
              </a:spcAft>
              <a:buNone/>
            </a:pPr>
            <a:r>
              <a:rPr lang="en-US" sz="2400" dirty="0"/>
              <a:t>	</a:t>
            </a:r>
          </a:p>
        </p:txBody>
      </p:sp>
      <p:pic>
        <p:nvPicPr>
          <p:cNvPr id="6" name="Picture 5" descr="A person sitting at a table with a plate of food&#10;&#10;Description automatically generated">
            <a:extLst>
              <a:ext uri="{FF2B5EF4-FFF2-40B4-BE49-F238E27FC236}">
                <a16:creationId xmlns:a16="http://schemas.microsoft.com/office/drawing/2014/main" id="{74ED8F1E-1DCC-4D90-8F14-560949DA0F0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235193" y="3526654"/>
            <a:ext cx="3920487" cy="2616451"/>
          </a:xfrm>
          <a:prstGeom prst="rect">
            <a:avLst/>
          </a:prstGeom>
        </p:spPr>
      </p:pic>
      <p:sp>
        <p:nvSpPr>
          <p:cNvPr id="4" name="Slide Number Placeholder 3">
            <a:extLst>
              <a:ext uri="{FF2B5EF4-FFF2-40B4-BE49-F238E27FC236}">
                <a16:creationId xmlns:a16="http://schemas.microsoft.com/office/drawing/2014/main" id="{81843CE5-CEC2-45A3-AD8E-E23EA530554C}"/>
              </a:ext>
            </a:extLst>
          </p:cNvPr>
          <p:cNvSpPr>
            <a:spLocks noGrp="1"/>
          </p:cNvSpPr>
          <p:nvPr>
            <p:ph type="sldNum" sz="quarter" idx="12"/>
          </p:nvPr>
        </p:nvSpPr>
        <p:spPr/>
        <p:txBody>
          <a:bodyPr/>
          <a:lstStyle/>
          <a:p>
            <a:fld id="{733924C5-4CC6-4BA9-9475-462F734A9B1C}" type="slidenum">
              <a:rPr lang="en-CA" smtClean="0"/>
              <a:t>28</a:t>
            </a:fld>
            <a:endParaRPr lang="en-CA" dirty="0"/>
          </a:p>
        </p:txBody>
      </p:sp>
    </p:spTree>
    <p:extLst>
      <p:ext uri="{BB962C8B-B14F-4D97-AF65-F5344CB8AC3E}">
        <p14:creationId xmlns:p14="http://schemas.microsoft.com/office/powerpoint/2010/main" val="787537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00273-587A-401B-89B2-89D81209C9CD}"/>
              </a:ext>
            </a:extLst>
          </p:cNvPr>
          <p:cNvSpPr>
            <a:spLocks noGrp="1"/>
          </p:cNvSpPr>
          <p:nvPr>
            <p:ph type="title"/>
          </p:nvPr>
        </p:nvSpPr>
        <p:spPr>
          <a:xfrm>
            <a:off x="1097280" y="477104"/>
            <a:ext cx="10058400" cy="968440"/>
          </a:xfrm>
        </p:spPr>
        <p:txBody>
          <a:bodyPr>
            <a:normAutofit fontScale="90000"/>
          </a:bodyPr>
          <a:lstStyle/>
          <a:p>
            <a:r>
              <a:rPr lang="en-CA" dirty="0"/>
              <a:t>Spending and expense reduction tips on important expense items - variable</a:t>
            </a:r>
          </a:p>
        </p:txBody>
      </p:sp>
      <p:sp>
        <p:nvSpPr>
          <p:cNvPr id="3" name="Content Placeholder 2">
            <a:extLst>
              <a:ext uri="{FF2B5EF4-FFF2-40B4-BE49-F238E27FC236}">
                <a16:creationId xmlns:a16="http://schemas.microsoft.com/office/drawing/2014/main" id="{87A05BBD-62F2-41F6-81AA-13E03A9DF825}"/>
              </a:ext>
            </a:extLst>
          </p:cNvPr>
          <p:cNvSpPr>
            <a:spLocks noGrp="1"/>
          </p:cNvSpPr>
          <p:nvPr>
            <p:ph idx="1"/>
          </p:nvPr>
        </p:nvSpPr>
        <p:spPr>
          <a:xfrm>
            <a:off x="1097280" y="1744980"/>
            <a:ext cx="10058400" cy="4398125"/>
          </a:xfrm>
        </p:spPr>
        <p:txBody>
          <a:bodyPr>
            <a:normAutofit lnSpcReduction="10000"/>
          </a:bodyPr>
          <a:lstStyle/>
          <a:p>
            <a:pPr marL="182880" indent="0">
              <a:spcBef>
                <a:spcPts val="200"/>
              </a:spcBef>
              <a:spcAft>
                <a:spcPts val="400"/>
              </a:spcAft>
              <a:buNone/>
            </a:pPr>
            <a:r>
              <a:rPr lang="en-US" dirty="0"/>
              <a:t>Home Repairs, Renovations and Maintenance</a:t>
            </a:r>
          </a:p>
          <a:p>
            <a:pPr marL="658368" lvl="1">
              <a:buFont typeface="Wingdings" panose="05000000000000000000" pitchFamily="2" charset="2"/>
              <a:buChar char="Ø"/>
            </a:pPr>
            <a:r>
              <a:rPr lang="en-US" sz="2000" dirty="0"/>
              <a:t>Consider postponing or finding lower cost alternatives to home renos</a:t>
            </a:r>
          </a:p>
          <a:p>
            <a:pPr marL="658368" lvl="1">
              <a:buFont typeface="Wingdings" panose="05000000000000000000" pitchFamily="2" charset="2"/>
              <a:buChar char="Ø"/>
            </a:pPr>
            <a:r>
              <a:rPr lang="en-US" sz="2000" dirty="0"/>
              <a:t>Painting your house can do wonders. Consider doing it yourself. Major brands have low end product lines that are great. Recycled paint becoming more popular at 30% the price</a:t>
            </a:r>
          </a:p>
          <a:p>
            <a:pPr marL="658368" lvl="1">
              <a:buFont typeface="Wingdings" panose="05000000000000000000" pitchFamily="2" charset="2"/>
              <a:buChar char="Ø"/>
            </a:pPr>
            <a:r>
              <a:rPr lang="en-US" sz="2000" dirty="0"/>
              <a:t>If renos are a must always get a word of mouth referral and get a minimum of 2 estimates if not more for major work. You will be surprised of how much you can save and differences in opinion. You will learn from each estimate.                                                 Consider doing part of the required work to reduce costs</a:t>
            </a:r>
          </a:p>
          <a:p>
            <a:pPr marL="658368" lvl="1">
              <a:buFont typeface="Wingdings" panose="05000000000000000000" pitchFamily="2" charset="2"/>
              <a:buChar char="Ø"/>
            </a:pPr>
            <a:r>
              <a:rPr lang="en-US" sz="2000" dirty="0"/>
              <a:t>Consider doing like renos with a neighbor for savings discounts</a:t>
            </a:r>
          </a:p>
          <a:p>
            <a:pPr marL="658368" lvl="1">
              <a:buFont typeface="Wingdings" panose="05000000000000000000" pitchFamily="2" charset="2"/>
              <a:buChar char="Ø"/>
            </a:pPr>
            <a:r>
              <a:rPr lang="en-US" sz="2000" dirty="0"/>
              <a:t>Consider the RRRRRRRRs</a:t>
            </a:r>
          </a:p>
          <a:p>
            <a:pPr marL="658368" lvl="1">
              <a:buFont typeface="Wingdings" panose="05000000000000000000" pitchFamily="2" charset="2"/>
              <a:buChar char="Ø"/>
            </a:pPr>
            <a:r>
              <a:rPr lang="en-US" sz="2000" dirty="0"/>
              <a:t>Repair broken items, check YouTube videos for “how to..”</a:t>
            </a:r>
          </a:p>
          <a:p>
            <a:pPr marL="658368" lvl="1">
              <a:buFont typeface="Wingdings" panose="05000000000000000000" pitchFamily="2" charset="2"/>
              <a:buChar char="Ø"/>
            </a:pPr>
            <a:r>
              <a:rPr lang="en-US" sz="2000" dirty="0"/>
              <a:t>Refurbish old stuff, YouTube hack videos </a:t>
            </a:r>
          </a:p>
          <a:p>
            <a:pPr marL="658368" lvl="1">
              <a:buFont typeface="Wingdings" panose="05000000000000000000" pitchFamily="2" charset="2"/>
              <a:buChar char="Ø"/>
            </a:pPr>
            <a:r>
              <a:rPr lang="en-US" sz="2000" dirty="0"/>
              <a:t>Repurpose stuff without apparent use</a:t>
            </a:r>
          </a:p>
          <a:p>
            <a:pPr marL="658368" lvl="1">
              <a:buFont typeface="Wingdings" panose="05000000000000000000" pitchFamily="2" charset="2"/>
              <a:buChar char="Ø"/>
            </a:pPr>
            <a:endParaRPr lang="en-US" sz="2000" dirty="0"/>
          </a:p>
        </p:txBody>
      </p:sp>
      <p:pic>
        <p:nvPicPr>
          <p:cNvPr id="6" name="Picture 5" descr="A close up of text on a white background&#10;&#10;Description automatically generated">
            <a:extLst>
              <a:ext uri="{FF2B5EF4-FFF2-40B4-BE49-F238E27FC236}">
                <a16:creationId xmlns:a16="http://schemas.microsoft.com/office/drawing/2014/main" id="{E4F6043C-3ADB-4A9E-B7B4-0EDDD55ECADA}"/>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8539992" y="3559366"/>
            <a:ext cx="3330429" cy="2821530"/>
          </a:xfrm>
          <a:prstGeom prst="rect">
            <a:avLst/>
          </a:prstGeom>
        </p:spPr>
      </p:pic>
      <p:sp>
        <p:nvSpPr>
          <p:cNvPr id="4" name="Slide Number Placeholder 3">
            <a:extLst>
              <a:ext uri="{FF2B5EF4-FFF2-40B4-BE49-F238E27FC236}">
                <a16:creationId xmlns:a16="http://schemas.microsoft.com/office/drawing/2014/main" id="{D0BA732C-52C8-41E4-BF05-BB8B965BF773}"/>
              </a:ext>
            </a:extLst>
          </p:cNvPr>
          <p:cNvSpPr>
            <a:spLocks noGrp="1"/>
          </p:cNvSpPr>
          <p:nvPr>
            <p:ph type="sldNum" sz="quarter" idx="12"/>
          </p:nvPr>
        </p:nvSpPr>
        <p:spPr/>
        <p:txBody>
          <a:bodyPr/>
          <a:lstStyle/>
          <a:p>
            <a:fld id="{733924C5-4CC6-4BA9-9475-462F734A9B1C}" type="slidenum">
              <a:rPr lang="en-CA" smtClean="0"/>
              <a:t>29</a:t>
            </a:fld>
            <a:endParaRPr lang="en-CA" dirty="0"/>
          </a:p>
        </p:txBody>
      </p:sp>
    </p:spTree>
    <p:extLst>
      <p:ext uri="{BB962C8B-B14F-4D97-AF65-F5344CB8AC3E}">
        <p14:creationId xmlns:p14="http://schemas.microsoft.com/office/powerpoint/2010/main" val="717394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62BB-9E95-452B-AFCE-D0D39DA3C1F9}"/>
              </a:ext>
            </a:extLst>
          </p:cNvPr>
          <p:cNvSpPr>
            <a:spLocks noGrp="1"/>
          </p:cNvSpPr>
          <p:nvPr>
            <p:ph type="title"/>
          </p:nvPr>
        </p:nvSpPr>
        <p:spPr/>
        <p:txBody>
          <a:bodyPr/>
          <a:lstStyle/>
          <a:p>
            <a:r>
              <a:rPr lang="en-CA" dirty="0"/>
              <a:t>Summary</a:t>
            </a:r>
          </a:p>
        </p:txBody>
      </p:sp>
      <p:sp>
        <p:nvSpPr>
          <p:cNvPr id="3" name="Content Placeholder 2">
            <a:extLst>
              <a:ext uri="{FF2B5EF4-FFF2-40B4-BE49-F238E27FC236}">
                <a16:creationId xmlns:a16="http://schemas.microsoft.com/office/drawing/2014/main" id="{FE3246BB-E8A0-4432-B570-34499EACE062}"/>
              </a:ext>
            </a:extLst>
          </p:cNvPr>
          <p:cNvSpPr>
            <a:spLocks noGrp="1"/>
          </p:cNvSpPr>
          <p:nvPr>
            <p:ph idx="1"/>
          </p:nvPr>
        </p:nvSpPr>
        <p:spPr/>
        <p:txBody>
          <a:bodyPr>
            <a:normAutofit lnSpcReduction="10000"/>
          </a:bodyPr>
          <a:lstStyle/>
          <a:p>
            <a:pPr lvl="0">
              <a:buFont typeface="Wingdings" panose="05000000000000000000" pitchFamily="2" charset="2"/>
              <a:buChar char="Ø"/>
            </a:pPr>
            <a:r>
              <a:rPr lang="en-CA" dirty="0"/>
              <a:t>About me </a:t>
            </a:r>
          </a:p>
          <a:p>
            <a:pPr lvl="0">
              <a:buFont typeface="Wingdings" panose="05000000000000000000" pitchFamily="2" charset="2"/>
              <a:buChar char="Ø"/>
            </a:pPr>
            <a:r>
              <a:rPr lang="en-CA" dirty="0"/>
              <a:t>Goals of this presentation</a:t>
            </a:r>
          </a:p>
          <a:p>
            <a:pPr lvl="0">
              <a:buFont typeface="Wingdings" panose="05000000000000000000" pitchFamily="2" charset="2"/>
              <a:buChar char="Ø"/>
            </a:pPr>
            <a:r>
              <a:rPr lang="en-CA" dirty="0"/>
              <a:t>Financial Goals</a:t>
            </a:r>
          </a:p>
          <a:p>
            <a:pPr lvl="0">
              <a:buFont typeface="Wingdings" panose="05000000000000000000" pitchFamily="2" charset="2"/>
              <a:buChar char="Ø"/>
            </a:pPr>
            <a:r>
              <a:rPr lang="en-CA" dirty="0"/>
              <a:t>How to create a Budget step by step</a:t>
            </a:r>
          </a:p>
          <a:p>
            <a:pPr marL="274320" lvl="2" indent="-91440">
              <a:spcBef>
                <a:spcPts val="1200"/>
              </a:spcBef>
              <a:spcAft>
                <a:spcPts val="200"/>
              </a:spcAft>
              <a:buSzPct val="100000"/>
              <a:buFont typeface="Wingdings" panose="05000000000000000000" pitchFamily="2" charset="2"/>
              <a:buChar char="Ø"/>
            </a:pPr>
            <a:r>
              <a:rPr lang="en-CA" sz="2200" dirty="0"/>
              <a:t>Use paper worksheet </a:t>
            </a:r>
            <a:r>
              <a:rPr lang="en-CA" sz="2200" u="sng" dirty="0"/>
              <a:t>or</a:t>
            </a:r>
            <a:r>
              <a:rPr lang="en-CA" sz="2200" dirty="0"/>
              <a:t> MS-Excel spreadsheet provided</a:t>
            </a:r>
          </a:p>
          <a:p>
            <a:pPr>
              <a:buFont typeface="Wingdings" panose="05000000000000000000" pitchFamily="2" charset="2"/>
              <a:buChar char="Ø"/>
            </a:pPr>
            <a:r>
              <a:rPr lang="en-CA" dirty="0"/>
              <a:t>Net Income and revenue maximization tips </a:t>
            </a:r>
          </a:p>
          <a:p>
            <a:pPr>
              <a:buFont typeface="Wingdings" panose="05000000000000000000" pitchFamily="2" charset="2"/>
              <a:buChar char="Ø"/>
            </a:pPr>
            <a:r>
              <a:rPr lang="en-CA" dirty="0"/>
              <a:t>Spending and expense reduction tips</a:t>
            </a:r>
          </a:p>
          <a:p>
            <a:pPr>
              <a:buFont typeface="Wingdings" panose="05000000000000000000" pitchFamily="2" charset="2"/>
              <a:buChar char="Ø"/>
            </a:pPr>
            <a:r>
              <a:rPr lang="en-US" dirty="0"/>
              <a:t>Questions</a:t>
            </a:r>
            <a:endParaRPr lang="en-CA" dirty="0"/>
          </a:p>
        </p:txBody>
      </p:sp>
      <p:sp>
        <p:nvSpPr>
          <p:cNvPr id="4" name="Slide Number Placeholder 3">
            <a:extLst>
              <a:ext uri="{FF2B5EF4-FFF2-40B4-BE49-F238E27FC236}">
                <a16:creationId xmlns:a16="http://schemas.microsoft.com/office/drawing/2014/main" id="{2122F629-8346-4942-989B-9712F4084140}"/>
              </a:ext>
            </a:extLst>
          </p:cNvPr>
          <p:cNvSpPr>
            <a:spLocks noGrp="1"/>
          </p:cNvSpPr>
          <p:nvPr>
            <p:ph type="sldNum" sz="quarter" idx="12"/>
          </p:nvPr>
        </p:nvSpPr>
        <p:spPr/>
        <p:txBody>
          <a:bodyPr/>
          <a:lstStyle/>
          <a:p>
            <a:fld id="{733924C5-4CC6-4BA9-9475-462F734A9B1C}" type="slidenum">
              <a:rPr lang="en-CA" smtClean="0"/>
              <a:t>3</a:t>
            </a:fld>
            <a:endParaRPr lang="en-CA" dirty="0"/>
          </a:p>
        </p:txBody>
      </p:sp>
    </p:spTree>
    <p:extLst>
      <p:ext uri="{BB962C8B-B14F-4D97-AF65-F5344CB8AC3E}">
        <p14:creationId xmlns:p14="http://schemas.microsoft.com/office/powerpoint/2010/main" val="306319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00273-587A-401B-89B2-89D81209C9CD}"/>
              </a:ext>
            </a:extLst>
          </p:cNvPr>
          <p:cNvSpPr>
            <a:spLocks noGrp="1"/>
          </p:cNvSpPr>
          <p:nvPr>
            <p:ph type="title"/>
          </p:nvPr>
        </p:nvSpPr>
        <p:spPr>
          <a:xfrm>
            <a:off x="1097280" y="477104"/>
            <a:ext cx="10058400" cy="968440"/>
          </a:xfrm>
        </p:spPr>
        <p:txBody>
          <a:bodyPr>
            <a:normAutofit fontScale="90000"/>
          </a:bodyPr>
          <a:lstStyle/>
          <a:p>
            <a:r>
              <a:rPr lang="en-CA" dirty="0"/>
              <a:t>Spending and expense reduction tips on important expense items - variable</a:t>
            </a:r>
          </a:p>
        </p:txBody>
      </p:sp>
      <p:sp>
        <p:nvSpPr>
          <p:cNvPr id="3" name="Content Placeholder 2">
            <a:extLst>
              <a:ext uri="{FF2B5EF4-FFF2-40B4-BE49-F238E27FC236}">
                <a16:creationId xmlns:a16="http://schemas.microsoft.com/office/drawing/2014/main" id="{87A05BBD-62F2-41F6-81AA-13E03A9DF825}"/>
              </a:ext>
            </a:extLst>
          </p:cNvPr>
          <p:cNvSpPr>
            <a:spLocks noGrp="1"/>
          </p:cNvSpPr>
          <p:nvPr>
            <p:ph idx="1"/>
          </p:nvPr>
        </p:nvSpPr>
        <p:spPr>
          <a:xfrm>
            <a:off x="1097280" y="1744980"/>
            <a:ext cx="10058400" cy="4398125"/>
          </a:xfrm>
        </p:spPr>
        <p:txBody>
          <a:bodyPr/>
          <a:lstStyle/>
          <a:p>
            <a:pPr marL="182880" indent="0">
              <a:spcBef>
                <a:spcPts val="200"/>
              </a:spcBef>
              <a:spcAft>
                <a:spcPts val="400"/>
              </a:spcAft>
              <a:buNone/>
            </a:pPr>
            <a:r>
              <a:rPr lang="en-US" dirty="0"/>
              <a:t>Clubs / Dues / Professional Memberships</a:t>
            </a:r>
            <a:endParaRPr lang="en-CA" dirty="0"/>
          </a:p>
          <a:p>
            <a:pPr marL="658368" lvl="1">
              <a:buFont typeface="Wingdings" panose="05000000000000000000" pitchFamily="2" charset="2"/>
              <a:buChar char="Ø"/>
            </a:pPr>
            <a:r>
              <a:rPr lang="en-US" sz="2000" dirty="0"/>
              <a:t>Analyze cost, usage and if it is still worthwhile to maintain</a:t>
            </a:r>
          </a:p>
          <a:p>
            <a:pPr marL="658368" lvl="1">
              <a:buFont typeface="Wingdings" panose="05000000000000000000" pitchFamily="2" charset="2"/>
              <a:buChar char="Ø"/>
            </a:pPr>
            <a:r>
              <a:rPr lang="en-US" sz="2000" dirty="0"/>
              <a:t>Are you using the gym membership or is it more convenient to have a home gym?</a:t>
            </a:r>
          </a:p>
          <a:p>
            <a:pPr marL="658368" lvl="1">
              <a:buFont typeface="Wingdings" panose="05000000000000000000" pitchFamily="2" charset="2"/>
              <a:buChar char="Ø"/>
            </a:pPr>
            <a:r>
              <a:rPr lang="en-US" sz="2000" dirty="0"/>
              <a:t>Other membership dues? Are you getting you money’s worth?</a:t>
            </a:r>
          </a:p>
          <a:p>
            <a:pPr marL="658368" lvl="1">
              <a:buFont typeface="Wingdings" panose="05000000000000000000" pitchFamily="2" charset="2"/>
              <a:buChar char="Ø"/>
            </a:pPr>
            <a:r>
              <a:rPr lang="en-US" sz="2000" dirty="0"/>
              <a:t>Professional dues, are they being tax deducted? More about taxes later</a:t>
            </a:r>
          </a:p>
        </p:txBody>
      </p:sp>
      <p:sp>
        <p:nvSpPr>
          <p:cNvPr id="4" name="Slide Number Placeholder 3">
            <a:extLst>
              <a:ext uri="{FF2B5EF4-FFF2-40B4-BE49-F238E27FC236}">
                <a16:creationId xmlns:a16="http://schemas.microsoft.com/office/drawing/2014/main" id="{0B556EBC-976A-438D-9A4B-959D74FB68E1}"/>
              </a:ext>
            </a:extLst>
          </p:cNvPr>
          <p:cNvSpPr>
            <a:spLocks noGrp="1"/>
          </p:cNvSpPr>
          <p:nvPr>
            <p:ph type="sldNum" sz="quarter" idx="12"/>
          </p:nvPr>
        </p:nvSpPr>
        <p:spPr/>
        <p:txBody>
          <a:bodyPr/>
          <a:lstStyle/>
          <a:p>
            <a:fld id="{733924C5-4CC6-4BA9-9475-462F734A9B1C}" type="slidenum">
              <a:rPr lang="en-CA" smtClean="0"/>
              <a:t>30</a:t>
            </a:fld>
            <a:endParaRPr lang="en-CA" dirty="0"/>
          </a:p>
        </p:txBody>
      </p:sp>
    </p:spTree>
    <p:extLst>
      <p:ext uri="{BB962C8B-B14F-4D97-AF65-F5344CB8AC3E}">
        <p14:creationId xmlns:p14="http://schemas.microsoft.com/office/powerpoint/2010/main" val="2875833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C099-44D5-42C1-85ED-FC52823A8D9C}"/>
              </a:ext>
            </a:extLst>
          </p:cNvPr>
          <p:cNvSpPr>
            <a:spLocks noGrp="1"/>
          </p:cNvSpPr>
          <p:nvPr>
            <p:ph type="title"/>
          </p:nvPr>
        </p:nvSpPr>
        <p:spPr/>
        <p:txBody>
          <a:bodyPr>
            <a:normAutofit fontScale="90000"/>
          </a:bodyPr>
          <a:lstStyle/>
          <a:p>
            <a:r>
              <a:rPr lang="en-CA" dirty="0"/>
              <a:t>Spending and expense reduction tips on important expense items - variable</a:t>
            </a:r>
          </a:p>
        </p:txBody>
      </p:sp>
      <p:sp>
        <p:nvSpPr>
          <p:cNvPr id="3" name="Content Placeholder 2">
            <a:extLst>
              <a:ext uri="{FF2B5EF4-FFF2-40B4-BE49-F238E27FC236}">
                <a16:creationId xmlns:a16="http://schemas.microsoft.com/office/drawing/2014/main" id="{43F6961A-2E18-426C-949B-CC74590B8814}"/>
              </a:ext>
            </a:extLst>
          </p:cNvPr>
          <p:cNvSpPr>
            <a:spLocks noGrp="1"/>
          </p:cNvSpPr>
          <p:nvPr>
            <p:ph idx="1"/>
          </p:nvPr>
        </p:nvSpPr>
        <p:spPr>
          <a:xfrm>
            <a:off x="1097280" y="1770077"/>
            <a:ext cx="10058400" cy="4373027"/>
          </a:xfrm>
        </p:spPr>
        <p:txBody>
          <a:bodyPr/>
          <a:lstStyle/>
          <a:p>
            <a:pPr marL="365760" indent="-182880">
              <a:spcBef>
                <a:spcPts val="200"/>
              </a:spcBef>
              <a:spcAft>
                <a:spcPts val="400"/>
              </a:spcAft>
              <a:buFont typeface="Wingdings" panose="05000000000000000000" pitchFamily="2" charset="2"/>
              <a:buChar char="Ø"/>
            </a:pPr>
            <a:r>
              <a:rPr lang="en-US" dirty="0"/>
              <a:t>Gifts - Birthdays, Christmas, other</a:t>
            </a:r>
          </a:p>
          <a:p>
            <a:pPr lvl="2">
              <a:buFont typeface="Wingdings" panose="05000000000000000000" pitchFamily="2" charset="2"/>
              <a:buChar char="Ø"/>
            </a:pPr>
            <a:r>
              <a:rPr lang="en-US" sz="2200" dirty="0"/>
              <a:t>Reduce the amount you spend by buying more thoughtful gifts and not buying something for someone for the sake of buying because you “have to.” (We may tend to compensate by buying a pricey gift because we waited for the last minute and don’t know what the person really wants)</a:t>
            </a:r>
          </a:p>
          <a:p>
            <a:pPr lvl="2">
              <a:buFont typeface="Wingdings" panose="05000000000000000000" pitchFamily="2" charset="2"/>
              <a:buChar char="Ø"/>
            </a:pPr>
            <a:r>
              <a:rPr lang="en-US" sz="2200" dirty="0"/>
              <a:t>Spend more time and plan to get that something special</a:t>
            </a:r>
          </a:p>
          <a:p>
            <a:pPr lvl="2">
              <a:buFont typeface="Wingdings" panose="05000000000000000000" pitchFamily="2" charset="2"/>
              <a:buChar char="Ø"/>
            </a:pPr>
            <a:r>
              <a:rPr lang="en-US" sz="2200" dirty="0"/>
              <a:t>Consider buying items that are difficult to value, or newer stuff from used markets</a:t>
            </a:r>
          </a:p>
          <a:p>
            <a:pPr lvl="2">
              <a:buFont typeface="Wingdings" panose="05000000000000000000" pitchFamily="2" charset="2"/>
              <a:buChar char="Ø"/>
            </a:pPr>
            <a:endParaRPr lang="en-US" sz="2200" dirty="0"/>
          </a:p>
          <a:p>
            <a:pPr lvl="1">
              <a:buFont typeface="Wingdings" panose="05000000000000000000" pitchFamily="2" charset="2"/>
              <a:buChar char="Ø"/>
            </a:pPr>
            <a:r>
              <a:rPr lang="en-US" sz="2800" dirty="0"/>
              <a:t>Charitable Donations (if paid annually)</a:t>
            </a:r>
          </a:p>
          <a:p>
            <a:pPr lvl="2">
              <a:buFont typeface="Wingdings" panose="05000000000000000000" pitchFamily="2" charset="2"/>
              <a:buChar char="Ø"/>
            </a:pPr>
            <a:r>
              <a:rPr lang="en-US" sz="2200" dirty="0"/>
              <a:t>Charity begins at home. Evaluate whether you can afford donations, and if so, do it annually instead of monthly if possible</a:t>
            </a:r>
          </a:p>
          <a:p>
            <a:endParaRPr lang="en-CA" dirty="0"/>
          </a:p>
        </p:txBody>
      </p:sp>
      <p:sp>
        <p:nvSpPr>
          <p:cNvPr id="4" name="Slide Number Placeholder 3">
            <a:extLst>
              <a:ext uri="{FF2B5EF4-FFF2-40B4-BE49-F238E27FC236}">
                <a16:creationId xmlns:a16="http://schemas.microsoft.com/office/drawing/2014/main" id="{332A6E13-3CBE-4B7F-8A00-747D831EB8E5}"/>
              </a:ext>
            </a:extLst>
          </p:cNvPr>
          <p:cNvSpPr>
            <a:spLocks noGrp="1"/>
          </p:cNvSpPr>
          <p:nvPr>
            <p:ph type="sldNum" sz="quarter" idx="12"/>
          </p:nvPr>
        </p:nvSpPr>
        <p:spPr/>
        <p:txBody>
          <a:bodyPr/>
          <a:lstStyle/>
          <a:p>
            <a:fld id="{733924C5-4CC6-4BA9-9475-462F734A9B1C}" type="slidenum">
              <a:rPr lang="en-CA" smtClean="0"/>
              <a:t>31</a:t>
            </a:fld>
            <a:endParaRPr lang="en-CA" dirty="0"/>
          </a:p>
        </p:txBody>
      </p:sp>
    </p:spTree>
    <p:extLst>
      <p:ext uri="{BB962C8B-B14F-4D97-AF65-F5344CB8AC3E}">
        <p14:creationId xmlns:p14="http://schemas.microsoft.com/office/powerpoint/2010/main" val="852609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C099-44D5-42C1-85ED-FC52823A8D9C}"/>
              </a:ext>
            </a:extLst>
          </p:cNvPr>
          <p:cNvSpPr>
            <a:spLocks noGrp="1"/>
          </p:cNvSpPr>
          <p:nvPr>
            <p:ph type="title"/>
          </p:nvPr>
        </p:nvSpPr>
        <p:spPr/>
        <p:txBody>
          <a:bodyPr>
            <a:normAutofit fontScale="90000"/>
          </a:bodyPr>
          <a:lstStyle/>
          <a:p>
            <a:r>
              <a:rPr lang="en-CA" dirty="0"/>
              <a:t>Spending and expense reduction tips on important expense items</a:t>
            </a:r>
          </a:p>
        </p:txBody>
      </p:sp>
      <p:sp>
        <p:nvSpPr>
          <p:cNvPr id="3" name="Content Placeholder 2">
            <a:extLst>
              <a:ext uri="{FF2B5EF4-FFF2-40B4-BE49-F238E27FC236}">
                <a16:creationId xmlns:a16="http://schemas.microsoft.com/office/drawing/2014/main" id="{43F6961A-2E18-426C-949B-CC74590B8814}"/>
              </a:ext>
            </a:extLst>
          </p:cNvPr>
          <p:cNvSpPr>
            <a:spLocks noGrp="1"/>
          </p:cNvSpPr>
          <p:nvPr>
            <p:ph idx="1"/>
          </p:nvPr>
        </p:nvSpPr>
        <p:spPr/>
        <p:txBody>
          <a:bodyPr/>
          <a:lstStyle/>
          <a:p>
            <a:pPr marL="182880" indent="0">
              <a:spcBef>
                <a:spcPts val="200"/>
              </a:spcBef>
              <a:spcAft>
                <a:spcPts val="400"/>
              </a:spcAft>
              <a:buNone/>
            </a:pPr>
            <a:r>
              <a:rPr lang="en-US" dirty="0"/>
              <a:t>Children’s Activities and/or Hobbies </a:t>
            </a:r>
            <a:endParaRPr lang="en-CA" dirty="0"/>
          </a:p>
          <a:p>
            <a:pPr marL="658368" lvl="1">
              <a:buFont typeface="Wingdings" panose="05000000000000000000" pitchFamily="2" charset="2"/>
              <a:buChar char="Ø"/>
            </a:pPr>
            <a:r>
              <a:rPr lang="en-US" dirty="0"/>
              <a:t>We tend to overdo activities. Ask children which they prefer and consider continuing with these only</a:t>
            </a:r>
          </a:p>
          <a:p>
            <a:pPr marL="658368" lvl="1">
              <a:buFont typeface="Wingdings" panose="05000000000000000000" pitchFamily="2" charset="2"/>
              <a:buChar char="Ø"/>
            </a:pPr>
            <a:r>
              <a:rPr lang="en-US" dirty="0"/>
              <a:t>Consider self teaching, apps and you tube videos for hobbies and free courses (Ex: Music)</a:t>
            </a:r>
          </a:p>
          <a:p>
            <a:pPr marL="658368" lvl="1">
              <a:buFont typeface="Wingdings" panose="05000000000000000000" pitchFamily="2" charset="2"/>
              <a:buChar char="Ø"/>
            </a:pPr>
            <a:r>
              <a:rPr lang="en-US" dirty="0"/>
              <a:t>Consider valued purchases for arts and crafts purchases</a:t>
            </a:r>
          </a:p>
          <a:p>
            <a:endParaRPr lang="en-CA" dirty="0"/>
          </a:p>
        </p:txBody>
      </p:sp>
      <p:sp>
        <p:nvSpPr>
          <p:cNvPr id="4" name="Slide Number Placeholder 3">
            <a:extLst>
              <a:ext uri="{FF2B5EF4-FFF2-40B4-BE49-F238E27FC236}">
                <a16:creationId xmlns:a16="http://schemas.microsoft.com/office/drawing/2014/main" id="{C6A09B21-468A-4328-ACEB-26EF13B0CAC8}"/>
              </a:ext>
            </a:extLst>
          </p:cNvPr>
          <p:cNvSpPr>
            <a:spLocks noGrp="1"/>
          </p:cNvSpPr>
          <p:nvPr>
            <p:ph type="sldNum" sz="quarter" idx="12"/>
          </p:nvPr>
        </p:nvSpPr>
        <p:spPr/>
        <p:txBody>
          <a:bodyPr/>
          <a:lstStyle/>
          <a:p>
            <a:fld id="{733924C5-4CC6-4BA9-9475-462F734A9B1C}" type="slidenum">
              <a:rPr lang="en-CA" smtClean="0"/>
              <a:t>32</a:t>
            </a:fld>
            <a:endParaRPr lang="en-CA" dirty="0"/>
          </a:p>
        </p:txBody>
      </p:sp>
    </p:spTree>
    <p:extLst>
      <p:ext uri="{BB962C8B-B14F-4D97-AF65-F5344CB8AC3E}">
        <p14:creationId xmlns:p14="http://schemas.microsoft.com/office/powerpoint/2010/main" val="1017179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C099-44D5-42C1-85ED-FC52823A8D9C}"/>
              </a:ext>
            </a:extLst>
          </p:cNvPr>
          <p:cNvSpPr>
            <a:spLocks noGrp="1"/>
          </p:cNvSpPr>
          <p:nvPr>
            <p:ph type="title"/>
          </p:nvPr>
        </p:nvSpPr>
        <p:spPr/>
        <p:txBody>
          <a:bodyPr>
            <a:normAutofit fontScale="90000"/>
          </a:bodyPr>
          <a:lstStyle/>
          <a:p>
            <a:r>
              <a:rPr lang="en-CA" dirty="0"/>
              <a:t>Spending and expense reduction tips on important expense items</a:t>
            </a:r>
          </a:p>
        </p:txBody>
      </p:sp>
      <p:sp>
        <p:nvSpPr>
          <p:cNvPr id="3" name="Content Placeholder 2">
            <a:extLst>
              <a:ext uri="{FF2B5EF4-FFF2-40B4-BE49-F238E27FC236}">
                <a16:creationId xmlns:a16="http://schemas.microsoft.com/office/drawing/2014/main" id="{43F6961A-2E18-426C-949B-CC74590B8814}"/>
              </a:ext>
            </a:extLst>
          </p:cNvPr>
          <p:cNvSpPr>
            <a:spLocks noGrp="1"/>
          </p:cNvSpPr>
          <p:nvPr>
            <p:ph idx="1"/>
          </p:nvPr>
        </p:nvSpPr>
        <p:spPr/>
        <p:txBody>
          <a:bodyPr>
            <a:normAutofit lnSpcReduction="10000"/>
          </a:bodyPr>
          <a:lstStyle/>
          <a:p>
            <a:pPr marL="182880" indent="0">
              <a:spcBef>
                <a:spcPts val="200"/>
              </a:spcBef>
              <a:spcAft>
                <a:spcPts val="400"/>
              </a:spcAft>
              <a:buNone/>
            </a:pPr>
            <a:r>
              <a:rPr lang="en-US" dirty="0"/>
              <a:t>Buying new versus used: purchases of computer/electronics supplies, equipment, furniture / appliances / durable goods</a:t>
            </a:r>
          </a:p>
          <a:p>
            <a:pPr marL="658368" lvl="1">
              <a:buFont typeface="Wingdings" panose="05000000000000000000" pitchFamily="2" charset="2"/>
              <a:buChar char="Ø"/>
            </a:pPr>
            <a:r>
              <a:rPr lang="en-US" dirty="0"/>
              <a:t>Always evaluate if you need to really buy it new, and the discount if you buy it used</a:t>
            </a:r>
          </a:p>
          <a:p>
            <a:pPr marL="658368" lvl="1">
              <a:buFont typeface="Wingdings" panose="05000000000000000000" pitchFamily="2" charset="2"/>
              <a:buChar char="Ø"/>
            </a:pPr>
            <a:r>
              <a:rPr lang="en-US" dirty="0"/>
              <a:t>Usually can save at least 30 – 50% by buying items used, but evaluate risk vs. benefit. Some items (i.e. electronics without warranty) may not be worth the risk to buy used </a:t>
            </a:r>
          </a:p>
          <a:p>
            <a:pPr marL="658368" lvl="1">
              <a:buFont typeface="Wingdings" panose="05000000000000000000" pitchFamily="2" charset="2"/>
              <a:buChar char="Ø"/>
            </a:pPr>
            <a:r>
              <a:rPr lang="en-US" dirty="0"/>
              <a:t>If you must buy new, comparison shop and </a:t>
            </a:r>
            <a:r>
              <a:rPr lang="en-US" b="1" dirty="0"/>
              <a:t>price match </a:t>
            </a:r>
            <a:r>
              <a:rPr lang="en-US" dirty="0"/>
              <a:t>even for big ticket items and delay purchase until on special. Example: Home Depot price match for appliances</a:t>
            </a:r>
          </a:p>
          <a:p>
            <a:pPr marL="658368" lvl="1">
              <a:buFont typeface="Wingdings" panose="05000000000000000000" pitchFamily="2" charset="2"/>
              <a:buChar char="Ø"/>
            </a:pPr>
            <a:r>
              <a:rPr lang="en-US" dirty="0"/>
              <a:t>Check out used discounts on Facebook Marketplace, Kijiji, flea markets, local thrift shops etc. Hard to tell if you bought used!</a:t>
            </a:r>
          </a:p>
          <a:p>
            <a:pPr marL="475488" lvl="1" indent="0">
              <a:buNone/>
            </a:pPr>
            <a:endParaRPr lang="en-CA" dirty="0"/>
          </a:p>
          <a:p>
            <a:pPr lvl="2"/>
            <a:endParaRPr lang="en-CA" dirty="0"/>
          </a:p>
        </p:txBody>
      </p:sp>
      <p:sp>
        <p:nvSpPr>
          <p:cNvPr id="4" name="Slide Number Placeholder 3">
            <a:extLst>
              <a:ext uri="{FF2B5EF4-FFF2-40B4-BE49-F238E27FC236}">
                <a16:creationId xmlns:a16="http://schemas.microsoft.com/office/drawing/2014/main" id="{1A69AE56-6ABF-428B-9642-91B58536A19C}"/>
              </a:ext>
            </a:extLst>
          </p:cNvPr>
          <p:cNvSpPr>
            <a:spLocks noGrp="1"/>
          </p:cNvSpPr>
          <p:nvPr>
            <p:ph type="sldNum" sz="quarter" idx="12"/>
          </p:nvPr>
        </p:nvSpPr>
        <p:spPr/>
        <p:txBody>
          <a:bodyPr/>
          <a:lstStyle/>
          <a:p>
            <a:fld id="{733924C5-4CC6-4BA9-9475-462F734A9B1C}" type="slidenum">
              <a:rPr lang="en-CA" smtClean="0"/>
              <a:t>33</a:t>
            </a:fld>
            <a:endParaRPr lang="en-CA" dirty="0"/>
          </a:p>
        </p:txBody>
      </p:sp>
    </p:spTree>
    <p:extLst>
      <p:ext uri="{BB962C8B-B14F-4D97-AF65-F5344CB8AC3E}">
        <p14:creationId xmlns:p14="http://schemas.microsoft.com/office/powerpoint/2010/main" val="3975186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C099-44D5-42C1-85ED-FC52823A8D9C}"/>
              </a:ext>
            </a:extLst>
          </p:cNvPr>
          <p:cNvSpPr>
            <a:spLocks noGrp="1"/>
          </p:cNvSpPr>
          <p:nvPr>
            <p:ph type="title"/>
          </p:nvPr>
        </p:nvSpPr>
        <p:spPr/>
        <p:txBody>
          <a:bodyPr>
            <a:normAutofit fontScale="90000"/>
          </a:bodyPr>
          <a:lstStyle/>
          <a:p>
            <a:r>
              <a:rPr lang="en-CA" dirty="0"/>
              <a:t>Spending and expense reduction tips on important expense items</a:t>
            </a:r>
          </a:p>
        </p:txBody>
      </p:sp>
      <p:sp>
        <p:nvSpPr>
          <p:cNvPr id="3" name="Content Placeholder 2">
            <a:extLst>
              <a:ext uri="{FF2B5EF4-FFF2-40B4-BE49-F238E27FC236}">
                <a16:creationId xmlns:a16="http://schemas.microsoft.com/office/drawing/2014/main" id="{43F6961A-2E18-426C-949B-CC74590B8814}"/>
              </a:ext>
            </a:extLst>
          </p:cNvPr>
          <p:cNvSpPr>
            <a:spLocks noGrp="1"/>
          </p:cNvSpPr>
          <p:nvPr>
            <p:ph idx="1"/>
          </p:nvPr>
        </p:nvSpPr>
        <p:spPr>
          <a:xfrm>
            <a:off x="1097280" y="1836421"/>
            <a:ext cx="10058400" cy="4306684"/>
          </a:xfrm>
        </p:spPr>
        <p:txBody>
          <a:bodyPr/>
          <a:lstStyle/>
          <a:p>
            <a:pPr marL="182880" indent="0">
              <a:spcBef>
                <a:spcPts val="200"/>
              </a:spcBef>
              <a:spcAft>
                <a:spcPts val="400"/>
              </a:spcAft>
              <a:buNone/>
            </a:pPr>
            <a:r>
              <a:rPr lang="en-US" dirty="0"/>
              <a:t>Professional / Accounting Fees </a:t>
            </a:r>
            <a:endParaRPr lang="en-CA" dirty="0"/>
          </a:p>
          <a:p>
            <a:pPr marL="658368" lvl="1">
              <a:buFont typeface="Wingdings" panose="05000000000000000000" pitchFamily="2" charset="2"/>
              <a:buChar char="Ø"/>
            </a:pPr>
            <a:r>
              <a:rPr lang="en-US" dirty="0"/>
              <a:t>It usually pays to hire for professional advisory services especially for an accountant to do your tax filing instead of doing it yourself</a:t>
            </a:r>
          </a:p>
          <a:p>
            <a:pPr marL="658368" lvl="1">
              <a:buFont typeface="Wingdings" panose="05000000000000000000" pitchFamily="2" charset="2"/>
              <a:buChar char="Ø"/>
            </a:pPr>
            <a:r>
              <a:rPr lang="en-US" dirty="0"/>
              <a:t>Discuss your situation openly</a:t>
            </a:r>
          </a:p>
          <a:p>
            <a:pPr marL="658368" lvl="1">
              <a:buFont typeface="Wingdings" panose="05000000000000000000" pitchFamily="2" charset="2"/>
              <a:buChar char="Ø"/>
            </a:pPr>
            <a:r>
              <a:rPr lang="en-US" u="sng" dirty="0"/>
              <a:t>Ensure that you are maximizing all tax deductions, home office?</a:t>
            </a:r>
          </a:p>
          <a:p>
            <a:pPr marL="658368" lvl="1">
              <a:buFont typeface="Wingdings" panose="05000000000000000000" pitchFamily="2" charset="2"/>
              <a:buChar char="Ø"/>
            </a:pPr>
            <a:r>
              <a:rPr lang="en-US" dirty="0"/>
              <a:t>Put your papers of expenses and questions in order before consultation</a:t>
            </a:r>
          </a:p>
          <a:p>
            <a:pPr marL="658368" lvl="1">
              <a:buFont typeface="Wingdings" panose="05000000000000000000" pitchFamily="2" charset="2"/>
              <a:buChar char="Ø"/>
            </a:pPr>
            <a:r>
              <a:rPr lang="en-US" dirty="0"/>
              <a:t>Consult Covid-19 benefits available to you from your country, at a federal, state(province) and city level. Ensure if you qualify, that you will apply for the benefit </a:t>
            </a:r>
          </a:p>
          <a:p>
            <a:pPr marL="658368" lvl="1">
              <a:buFont typeface="Wingdings" panose="05000000000000000000" pitchFamily="2" charset="2"/>
              <a:buChar char="Ø"/>
            </a:pPr>
            <a:r>
              <a:rPr lang="en-US" dirty="0"/>
              <a:t>File income taxes early before deadlines! Create auto transfer of funds if you are owed a refund, know deadline extensions for payments</a:t>
            </a:r>
          </a:p>
          <a:p>
            <a:endParaRPr lang="en-CA" dirty="0"/>
          </a:p>
        </p:txBody>
      </p:sp>
      <p:sp>
        <p:nvSpPr>
          <p:cNvPr id="4" name="Slide Number Placeholder 3">
            <a:extLst>
              <a:ext uri="{FF2B5EF4-FFF2-40B4-BE49-F238E27FC236}">
                <a16:creationId xmlns:a16="http://schemas.microsoft.com/office/drawing/2014/main" id="{2FCD1B50-FE03-47AF-93B7-DB64AD300F8E}"/>
              </a:ext>
            </a:extLst>
          </p:cNvPr>
          <p:cNvSpPr>
            <a:spLocks noGrp="1"/>
          </p:cNvSpPr>
          <p:nvPr>
            <p:ph type="sldNum" sz="quarter" idx="12"/>
          </p:nvPr>
        </p:nvSpPr>
        <p:spPr/>
        <p:txBody>
          <a:bodyPr/>
          <a:lstStyle/>
          <a:p>
            <a:fld id="{733924C5-4CC6-4BA9-9475-462F734A9B1C}" type="slidenum">
              <a:rPr lang="en-CA" smtClean="0"/>
              <a:t>34</a:t>
            </a:fld>
            <a:endParaRPr lang="en-CA" dirty="0"/>
          </a:p>
        </p:txBody>
      </p:sp>
    </p:spTree>
    <p:extLst>
      <p:ext uri="{BB962C8B-B14F-4D97-AF65-F5344CB8AC3E}">
        <p14:creationId xmlns:p14="http://schemas.microsoft.com/office/powerpoint/2010/main" val="3270556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C099-44D5-42C1-85ED-FC52823A8D9C}"/>
              </a:ext>
            </a:extLst>
          </p:cNvPr>
          <p:cNvSpPr>
            <a:spLocks noGrp="1"/>
          </p:cNvSpPr>
          <p:nvPr>
            <p:ph type="title"/>
          </p:nvPr>
        </p:nvSpPr>
        <p:spPr>
          <a:xfrm>
            <a:off x="1097280" y="324704"/>
            <a:ext cx="10058400" cy="968440"/>
          </a:xfrm>
        </p:spPr>
        <p:txBody>
          <a:bodyPr>
            <a:normAutofit fontScale="90000"/>
          </a:bodyPr>
          <a:lstStyle/>
          <a:p>
            <a:r>
              <a:rPr lang="en-CA" dirty="0"/>
              <a:t>Spending and expense reduction tips on important expense items</a:t>
            </a:r>
          </a:p>
        </p:txBody>
      </p:sp>
      <p:sp>
        <p:nvSpPr>
          <p:cNvPr id="3" name="Content Placeholder 2">
            <a:extLst>
              <a:ext uri="{FF2B5EF4-FFF2-40B4-BE49-F238E27FC236}">
                <a16:creationId xmlns:a16="http://schemas.microsoft.com/office/drawing/2014/main" id="{43F6961A-2E18-426C-949B-CC74590B8814}"/>
              </a:ext>
            </a:extLst>
          </p:cNvPr>
          <p:cNvSpPr>
            <a:spLocks noGrp="1"/>
          </p:cNvSpPr>
          <p:nvPr>
            <p:ph idx="1"/>
          </p:nvPr>
        </p:nvSpPr>
        <p:spPr/>
        <p:txBody>
          <a:bodyPr/>
          <a:lstStyle/>
          <a:p>
            <a:pPr marL="365760" indent="-182880">
              <a:spcBef>
                <a:spcPts val="200"/>
              </a:spcBef>
              <a:spcAft>
                <a:spcPts val="400"/>
              </a:spcAft>
              <a:buFont typeface="Wingdings" panose="05000000000000000000" pitchFamily="2" charset="2"/>
              <a:buChar char="Ø"/>
            </a:pPr>
            <a:r>
              <a:rPr lang="en-US" dirty="0"/>
              <a:t>Travel &amp; Vacations</a:t>
            </a:r>
            <a:endParaRPr lang="en-CA" dirty="0"/>
          </a:p>
          <a:p>
            <a:pPr marL="658368" lvl="1">
              <a:buFont typeface="Wingdings" panose="05000000000000000000" pitchFamily="2" charset="2"/>
              <a:buChar char="Ø"/>
            </a:pPr>
            <a:r>
              <a:rPr lang="en-US" dirty="0"/>
              <a:t>Consider postponing major vacations or unnecessary travel especially in areas hardest hit by Covid-19</a:t>
            </a:r>
          </a:p>
          <a:p>
            <a:pPr marL="658368" lvl="1">
              <a:buFont typeface="Wingdings" panose="05000000000000000000" pitchFamily="2" charset="2"/>
              <a:buChar char="Ø"/>
            </a:pPr>
            <a:r>
              <a:rPr lang="en-US" dirty="0"/>
              <a:t>Road trips can be fun, consider staying local</a:t>
            </a:r>
          </a:p>
          <a:p>
            <a:endParaRPr lang="en-CA" dirty="0"/>
          </a:p>
        </p:txBody>
      </p:sp>
      <p:sp>
        <p:nvSpPr>
          <p:cNvPr id="4" name="Slide Number Placeholder 3">
            <a:extLst>
              <a:ext uri="{FF2B5EF4-FFF2-40B4-BE49-F238E27FC236}">
                <a16:creationId xmlns:a16="http://schemas.microsoft.com/office/drawing/2014/main" id="{DDFE35CC-889A-4F94-B494-72A9C5CC5D1B}"/>
              </a:ext>
            </a:extLst>
          </p:cNvPr>
          <p:cNvSpPr>
            <a:spLocks noGrp="1"/>
          </p:cNvSpPr>
          <p:nvPr>
            <p:ph type="sldNum" sz="quarter" idx="12"/>
          </p:nvPr>
        </p:nvSpPr>
        <p:spPr/>
        <p:txBody>
          <a:bodyPr/>
          <a:lstStyle/>
          <a:p>
            <a:fld id="{733924C5-4CC6-4BA9-9475-462F734A9B1C}" type="slidenum">
              <a:rPr lang="en-CA" smtClean="0"/>
              <a:t>35</a:t>
            </a:fld>
            <a:endParaRPr lang="en-CA" dirty="0"/>
          </a:p>
        </p:txBody>
      </p:sp>
    </p:spTree>
    <p:extLst>
      <p:ext uri="{BB962C8B-B14F-4D97-AF65-F5344CB8AC3E}">
        <p14:creationId xmlns:p14="http://schemas.microsoft.com/office/powerpoint/2010/main" val="506293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indoor, plate, cup&#10;&#10;Description automatically generated">
            <a:extLst>
              <a:ext uri="{FF2B5EF4-FFF2-40B4-BE49-F238E27FC236}">
                <a16:creationId xmlns:a16="http://schemas.microsoft.com/office/drawing/2014/main" id="{77EC136E-B92D-4614-826B-8CB72DDFF91E}"/>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2896119" y="2576189"/>
            <a:ext cx="5973767" cy="3665220"/>
          </a:xfrm>
          <a:prstGeom prst="rect">
            <a:avLst/>
          </a:prstGeom>
        </p:spPr>
      </p:pic>
      <p:sp>
        <p:nvSpPr>
          <p:cNvPr id="2" name="Title 1">
            <a:extLst>
              <a:ext uri="{FF2B5EF4-FFF2-40B4-BE49-F238E27FC236}">
                <a16:creationId xmlns:a16="http://schemas.microsoft.com/office/drawing/2014/main" id="{010D9DE6-7DEA-477F-AE7E-0F4863C1E756}"/>
              </a:ext>
            </a:extLst>
          </p:cNvPr>
          <p:cNvSpPr>
            <a:spLocks noGrp="1"/>
          </p:cNvSpPr>
          <p:nvPr>
            <p:ph type="title"/>
          </p:nvPr>
        </p:nvSpPr>
        <p:spPr/>
        <p:txBody>
          <a:bodyPr/>
          <a:lstStyle/>
          <a:p>
            <a:r>
              <a:rPr lang="en-CA" dirty="0"/>
              <a:t>Conclusion</a:t>
            </a:r>
          </a:p>
        </p:txBody>
      </p:sp>
      <p:sp>
        <p:nvSpPr>
          <p:cNvPr id="3" name="Content Placeholder 2">
            <a:extLst>
              <a:ext uri="{FF2B5EF4-FFF2-40B4-BE49-F238E27FC236}">
                <a16:creationId xmlns:a16="http://schemas.microsoft.com/office/drawing/2014/main" id="{6FF1F983-3EAF-4341-AD0E-7A4F76368B1F}"/>
              </a:ext>
            </a:extLst>
          </p:cNvPr>
          <p:cNvSpPr>
            <a:spLocks noGrp="1"/>
          </p:cNvSpPr>
          <p:nvPr>
            <p:ph idx="1"/>
          </p:nvPr>
        </p:nvSpPr>
        <p:spPr>
          <a:xfrm>
            <a:off x="1097280" y="1786855"/>
            <a:ext cx="9214617" cy="4454554"/>
          </a:xfrm>
        </p:spPr>
        <p:txBody>
          <a:bodyPr>
            <a:normAutofit fontScale="85000" lnSpcReduction="20000"/>
          </a:bodyPr>
          <a:lstStyle/>
          <a:p>
            <a:pPr marL="365760" indent="-182880">
              <a:lnSpc>
                <a:spcPct val="100000"/>
              </a:lnSpc>
              <a:spcBef>
                <a:spcPts val="200"/>
              </a:spcBef>
              <a:spcAft>
                <a:spcPts val="400"/>
              </a:spcAft>
              <a:buFont typeface="Wingdings" panose="05000000000000000000" pitchFamily="2" charset="2"/>
              <a:buChar char="Ø"/>
            </a:pPr>
            <a:r>
              <a:rPr lang="en-CA" sz="3100" dirty="0"/>
              <a:t>Determine your financial goals</a:t>
            </a:r>
          </a:p>
          <a:p>
            <a:pPr marL="365760" indent="-182880">
              <a:lnSpc>
                <a:spcPct val="100000"/>
              </a:lnSpc>
              <a:spcBef>
                <a:spcPts val="200"/>
              </a:spcBef>
              <a:spcAft>
                <a:spcPts val="400"/>
              </a:spcAft>
              <a:buFont typeface="Wingdings" panose="05000000000000000000" pitchFamily="2" charset="2"/>
              <a:buChar char="Ø"/>
            </a:pPr>
            <a:r>
              <a:rPr lang="en-CA" sz="3100" dirty="0"/>
              <a:t>Budgeting and reducing expenses is easy with a step by step plan</a:t>
            </a:r>
          </a:p>
          <a:p>
            <a:pPr marL="365760" indent="-182880">
              <a:lnSpc>
                <a:spcPct val="100000"/>
              </a:lnSpc>
              <a:spcBef>
                <a:spcPts val="200"/>
              </a:spcBef>
              <a:spcAft>
                <a:spcPts val="400"/>
              </a:spcAft>
              <a:buFont typeface="Wingdings" panose="05000000000000000000" pitchFamily="2" charset="2"/>
              <a:buChar char="Ø"/>
            </a:pPr>
            <a:r>
              <a:rPr lang="en-CA" sz="3100" dirty="0"/>
              <a:t>Use savings principles</a:t>
            </a:r>
          </a:p>
          <a:p>
            <a:pPr marL="365760" indent="-182880">
              <a:lnSpc>
                <a:spcPct val="100000"/>
              </a:lnSpc>
              <a:spcBef>
                <a:spcPts val="200"/>
              </a:spcBef>
              <a:spcAft>
                <a:spcPts val="400"/>
              </a:spcAft>
              <a:buFont typeface="Wingdings" panose="05000000000000000000" pitchFamily="2" charset="2"/>
              <a:buChar char="Ø"/>
            </a:pPr>
            <a:r>
              <a:rPr lang="en-CA" sz="3100" dirty="0"/>
              <a:t>Reducing your spending and expenses is to pay yourself back, but for something else better later</a:t>
            </a:r>
          </a:p>
          <a:p>
            <a:pPr marL="365760" indent="-182880">
              <a:lnSpc>
                <a:spcPct val="100000"/>
              </a:lnSpc>
              <a:spcBef>
                <a:spcPts val="200"/>
              </a:spcBef>
              <a:spcAft>
                <a:spcPts val="400"/>
              </a:spcAft>
              <a:buFont typeface="Wingdings" panose="05000000000000000000" pitchFamily="2" charset="2"/>
              <a:buChar char="Ø"/>
            </a:pPr>
            <a:r>
              <a:rPr lang="en-CA" sz="3100" dirty="0"/>
              <a:t>Consider using income enhancing and spending and expense reduction tips</a:t>
            </a:r>
          </a:p>
          <a:p>
            <a:endParaRPr lang="en-CA" dirty="0"/>
          </a:p>
          <a:p>
            <a:endParaRPr lang="en-CA" dirty="0"/>
          </a:p>
          <a:p>
            <a:endParaRPr lang="en-CA" dirty="0"/>
          </a:p>
          <a:p>
            <a:r>
              <a:rPr lang="en-CA" dirty="0"/>
              <a:t>“ A penny saved is a penny earned” </a:t>
            </a:r>
          </a:p>
          <a:p>
            <a:endParaRPr lang="en-CA" dirty="0"/>
          </a:p>
        </p:txBody>
      </p:sp>
      <p:sp>
        <p:nvSpPr>
          <p:cNvPr id="4" name="Slide Number Placeholder 3">
            <a:extLst>
              <a:ext uri="{FF2B5EF4-FFF2-40B4-BE49-F238E27FC236}">
                <a16:creationId xmlns:a16="http://schemas.microsoft.com/office/drawing/2014/main" id="{F5F6626D-DCF8-416B-A670-280F0B44E7F4}"/>
              </a:ext>
            </a:extLst>
          </p:cNvPr>
          <p:cNvSpPr>
            <a:spLocks noGrp="1"/>
          </p:cNvSpPr>
          <p:nvPr>
            <p:ph type="sldNum" sz="quarter" idx="12"/>
          </p:nvPr>
        </p:nvSpPr>
        <p:spPr/>
        <p:txBody>
          <a:bodyPr/>
          <a:lstStyle/>
          <a:p>
            <a:fld id="{733924C5-4CC6-4BA9-9475-462F734A9B1C}" type="slidenum">
              <a:rPr lang="en-CA" smtClean="0"/>
              <a:t>36</a:t>
            </a:fld>
            <a:endParaRPr lang="en-CA" dirty="0"/>
          </a:p>
        </p:txBody>
      </p:sp>
    </p:spTree>
    <p:extLst>
      <p:ext uri="{BB962C8B-B14F-4D97-AF65-F5344CB8AC3E}">
        <p14:creationId xmlns:p14="http://schemas.microsoft.com/office/powerpoint/2010/main" val="3733246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8BF23-B647-4865-8CCB-FBF02D9E8C04}"/>
              </a:ext>
            </a:extLst>
          </p:cNvPr>
          <p:cNvSpPr>
            <a:spLocks noGrp="1"/>
          </p:cNvSpPr>
          <p:nvPr>
            <p:ph type="title"/>
          </p:nvPr>
        </p:nvSpPr>
        <p:spPr/>
        <p:txBody>
          <a:bodyPr/>
          <a:lstStyle/>
          <a:p>
            <a:r>
              <a:rPr lang="en-CA" dirty="0"/>
              <a:t>Questions? </a:t>
            </a:r>
          </a:p>
        </p:txBody>
      </p:sp>
      <p:sp>
        <p:nvSpPr>
          <p:cNvPr id="3" name="Content Placeholder 2">
            <a:extLst>
              <a:ext uri="{FF2B5EF4-FFF2-40B4-BE49-F238E27FC236}">
                <a16:creationId xmlns:a16="http://schemas.microsoft.com/office/drawing/2014/main" id="{4ED24ABE-70E4-4148-B062-01F7460D6380}"/>
              </a:ext>
            </a:extLst>
          </p:cNvPr>
          <p:cNvSpPr>
            <a:spLocks noGrp="1"/>
          </p:cNvSpPr>
          <p:nvPr>
            <p:ph idx="1"/>
          </p:nvPr>
        </p:nvSpPr>
        <p:spPr/>
        <p:txBody>
          <a:bodyPr>
            <a:normAutofit fontScale="70000" lnSpcReduction="20000"/>
          </a:bodyPr>
          <a:lstStyle/>
          <a:p>
            <a:pPr>
              <a:buFont typeface="Wingdings" panose="05000000000000000000" pitchFamily="2" charset="2"/>
              <a:buChar char="Ø"/>
            </a:pPr>
            <a:r>
              <a:rPr lang="en-CA" sz="4500" dirty="0"/>
              <a:t>Follow me at:    </a:t>
            </a:r>
            <a:r>
              <a:rPr lang="en-CA" sz="4500" dirty="0">
                <a:hlinkClick r:id="rId2"/>
              </a:rPr>
              <a:t>linkedin.com/in/riccardoromeo</a:t>
            </a:r>
            <a:endParaRPr lang="en-CA" sz="4500" dirty="0"/>
          </a:p>
          <a:p>
            <a:pPr>
              <a:buFont typeface="Wingdings" panose="05000000000000000000" pitchFamily="2" charset="2"/>
              <a:buChar char="Ø"/>
            </a:pPr>
            <a:r>
              <a:rPr lang="en-CA" sz="4500" dirty="0"/>
              <a:t>Contact me for any questions at:</a:t>
            </a:r>
          </a:p>
          <a:p>
            <a:pPr marL="0" lvl="0" indent="0" eaLnBrk="0" fontAlgn="base" hangingPunct="0">
              <a:lnSpc>
                <a:spcPct val="100000"/>
              </a:lnSpc>
              <a:spcBef>
                <a:spcPct val="0"/>
              </a:spcBef>
              <a:spcAft>
                <a:spcPct val="0"/>
              </a:spcAft>
              <a:buNone/>
            </a:pPr>
            <a:endParaRPr lang="en-US" altLang="en-US" b="1" dirty="0">
              <a:solidFill>
                <a:srgbClr val="000099"/>
              </a:solidFill>
              <a:latin typeface="Arial" panose="020B0604020202020204" pitchFamily="34" charset="0"/>
              <a:cs typeface="Arial" panose="020B0604020202020204" pitchFamily="34" charset="0"/>
            </a:endParaRPr>
          </a:p>
          <a:p>
            <a:pPr marL="0" lvl="0" indent="0" eaLnBrk="0" fontAlgn="base" hangingPunct="0">
              <a:lnSpc>
                <a:spcPct val="100000"/>
              </a:lnSpc>
              <a:spcBef>
                <a:spcPct val="0"/>
              </a:spcBef>
              <a:spcAft>
                <a:spcPct val="0"/>
              </a:spcAft>
              <a:buNone/>
            </a:pPr>
            <a:endParaRPr lang="en-US" altLang="en-US" b="1" dirty="0">
              <a:solidFill>
                <a:srgbClr val="000099"/>
              </a:solidFill>
              <a:latin typeface="Arial" panose="020B0604020202020204" pitchFamily="34" charset="0"/>
              <a:cs typeface="Arial" panose="020B0604020202020204" pitchFamily="34" charset="0"/>
            </a:endParaRPr>
          </a:p>
          <a:p>
            <a:pPr marL="292608" lvl="1" indent="0" eaLnBrk="0" fontAlgn="base" hangingPunct="0">
              <a:lnSpc>
                <a:spcPct val="100000"/>
              </a:lnSpc>
              <a:spcBef>
                <a:spcPct val="0"/>
              </a:spcBef>
              <a:spcAft>
                <a:spcPct val="0"/>
              </a:spcAft>
              <a:buNone/>
            </a:pPr>
            <a:endParaRPr lang="en-US" altLang="en-US" b="1" dirty="0">
              <a:solidFill>
                <a:schemeClr val="tx1"/>
              </a:solidFill>
              <a:latin typeface="Arial" panose="020B0604020202020204" pitchFamily="34" charset="0"/>
              <a:cs typeface="Arial" panose="020B0604020202020204" pitchFamily="34" charset="0"/>
            </a:endParaRPr>
          </a:p>
          <a:p>
            <a:pPr marL="292608" lvl="1" indent="0" eaLnBrk="0" fontAlgn="base" hangingPunct="0">
              <a:lnSpc>
                <a:spcPct val="100000"/>
              </a:lnSpc>
              <a:spcBef>
                <a:spcPct val="0"/>
              </a:spcBef>
              <a:spcAft>
                <a:spcPct val="0"/>
              </a:spcAft>
              <a:buNone/>
            </a:pPr>
            <a:r>
              <a:rPr lang="en-US" altLang="en-US" b="1" dirty="0">
                <a:solidFill>
                  <a:schemeClr val="tx1"/>
                </a:solidFill>
                <a:latin typeface="Arial" panose="020B0604020202020204" pitchFamily="34" charset="0"/>
                <a:cs typeface="Arial" panose="020B0604020202020204" pitchFamily="34" charset="0"/>
              </a:rPr>
              <a:t>Riccardo Romeo, CFA, CMT</a:t>
            </a:r>
            <a:br>
              <a:rPr lang="en-US" altLang="en-US" sz="3600" dirty="0">
                <a:solidFill>
                  <a:schemeClr val="tx1"/>
                </a:solidFill>
                <a:latin typeface="Arial" panose="020B0604020202020204" pitchFamily="34" charset="0"/>
                <a:cs typeface="Arial" panose="020B0604020202020204" pitchFamily="34" charset="0"/>
              </a:rPr>
            </a:br>
            <a:endParaRPr lang="en-US" altLang="en-US" sz="2000" dirty="0">
              <a:solidFill>
                <a:schemeClr val="tx1"/>
              </a:solidFill>
              <a:latin typeface="Arial" panose="020B0604020202020204" pitchFamily="34" charset="0"/>
              <a:cs typeface="Arial" panose="020B0604020202020204" pitchFamily="34" charset="0"/>
            </a:endParaRPr>
          </a:p>
          <a:p>
            <a:pPr marL="292608" lvl="1" indent="0" eaLnBrk="0" fontAlgn="base" hangingPunct="0">
              <a:lnSpc>
                <a:spcPct val="100000"/>
              </a:lnSpc>
              <a:spcBef>
                <a:spcPct val="0"/>
              </a:spcBef>
              <a:spcAft>
                <a:spcPct val="0"/>
              </a:spcAft>
              <a:buNone/>
            </a:pPr>
            <a:r>
              <a:rPr lang="en-US" altLang="en-US" dirty="0">
                <a:solidFill>
                  <a:schemeClr val="tx1"/>
                </a:solidFill>
                <a:latin typeface="Arial" panose="020B0604020202020204" pitchFamily="34" charset="0"/>
                <a:cs typeface="Arial" panose="020B0604020202020204" pitchFamily="34" charset="0"/>
              </a:rPr>
              <a:t>Gestionnaire de portefeuille associé | Associate Portfolio Manager</a:t>
            </a:r>
            <a:endParaRPr lang="en-US" altLang="en-US" sz="2000" dirty="0">
              <a:solidFill>
                <a:schemeClr val="tx1"/>
              </a:solidFill>
              <a:latin typeface="Arial" panose="020B0604020202020204" pitchFamily="34" charset="0"/>
              <a:cs typeface="Arial" panose="020B0604020202020204" pitchFamily="34" charset="0"/>
            </a:endParaRPr>
          </a:p>
          <a:p>
            <a:pPr marL="292608" lvl="1" indent="0" eaLnBrk="0" fontAlgn="base" hangingPunct="0">
              <a:lnSpc>
                <a:spcPct val="100000"/>
              </a:lnSpc>
              <a:spcBef>
                <a:spcPct val="0"/>
              </a:spcBef>
              <a:spcAft>
                <a:spcPct val="0"/>
              </a:spcAft>
              <a:buNone/>
            </a:pPr>
            <a:r>
              <a:rPr lang="en-US" altLang="en-US" dirty="0">
                <a:solidFill>
                  <a:schemeClr val="tx1"/>
                </a:solidFill>
                <a:latin typeface="Arial" panose="020B0604020202020204" pitchFamily="34" charset="0"/>
                <a:cs typeface="Arial" panose="020B0604020202020204" pitchFamily="34" charset="0"/>
              </a:rPr>
              <a:t>V.P. Directeur général | V.P. Managing Director</a:t>
            </a:r>
            <a:endParaRPr lang="en-US" altLang="en-US" sz="2000" dirty="0">
              <a:solidFill>
                <a:schemeClr val="tx1"/>
              </a:solidFill>
              <a:latin typeface="Arial" panose="020B0604020202020204" pitchFamily="34" charset="0"/>
              <a:cs typeface="Arial" panose="020B0604020202020204" pitchFamily="34" charset="0"/>
            </a:endParaRPr>
          </a:p>
          <a:p>
            <a:pPr marL="292608" lvl="1" indent="0" eaLnBrk="0" fontAlgn="base" hangingPunct="0">
              <a:lnSpc>
                <a:spcPct val="100000"/>
              </a:lnSpc>
              <a:spcBef>
                <a:spcPct val="0"/>
              </a:spcBef>
              <a:spcAft>
                <a:spcPct val="0"/>
              </a:spcAft>
              <a:buNone/>
            </a:pPr>
            <a:r>
              <a:rPr lang="en-US" altLang="en-US" dirty="0">
                <a:solidFill>
                  <a:schemeClr val="tx2">
                    <a:lumMod val="60000"/>
                    <a:lumOff val="40000"/>
                  </a:schemeClr>
                </a:solidFill>
                <a:latin typeface="Arial" panose="020B0604020202020204" pitchFamily="34" charset="0"/>
                <a:cs typeface="Arial" panose="020B0604020202020204" pitchFamily="34" charset="0"/>
              </a:rPr>
              <a:t>romeo@summusinvestment.com</a:t>
            </a:r>
            <a:endParaRPr lang="en-US" altLang="en-US" sz="2000" dirty="0">
              <a:solidFill>
                <a:schemeClr val="tx2">
                  <a:lumMod val="60000"/>
                  <a:lumOff val="40000"/>
                </a:schemeClr>
              </a:solidFill>
              <a:latin typeface="Arial" panose="020B0604020202020204" pitchFamily="34" charset="0"/>
              <a:cs typeface="Arial" panose="020B0604020202020204" pitchFamily="34" charset="0"/>
            </a:endParaRPr>
          </a:p>
          <a:p>
            <a:pPr marL="292608" lvl="1" indent="0" eaLnBrk="0" fontAlgn="base" hangingPunct="0">
              <a:lnSpc>
                <a:spcPct val="100000"/>
              </a:lnSpc>
              <a:spcBef>
                <a:spcPct val="0"/>
              </a:spcBef>
              <a:spcAft>
                <a:spcPct val="0"/>
              </a:spcAft>
              <a:buNone/>
            </a:pPr>
            <a:r>
              <a:rPr lang="en-US" altLang="en-US" sz="3600" dirty="0">
                <a:latin typeface="Calibri" panose="020F0502020204030204" pitchFamily="34" charset="0"/>
                <a:cs typeface="Calibri" panose="020F0502020204030204" pitchFamily="34" charset="0"/>
              </a:rPr>
              <a:t>  </a:t>
            </a:r>
            <a:r>
              <a:rPr lang="en-US" altLang="en-US" sz="5600" dirty="0">
                <a:latin typeface="Calibri" panose="020F0502020204030204" pitchFamily="34" charset="0"/>
                <a:cs typeface="Calibri" panose="020F0502020204030204" pitchFamily="34" charset="0"/>
              </a:rPr>
              <a:t>                                     </a:t>
            </a:r>
            <a:br>
              <a:rPr lang="en-US" altLang="en-US" sz="3600" dirty="0">
                <a:latin typeface="Calibri" panose="020F0502020204030204" pitchFamily="34" charset="0"/>
                <a:cs typeface="Calibri" panose="020F0502020204030204" pitchFamily="34" charset="0"/>
              </a:rPr>
            </a:br>
            <a:endParaRPr lang="en-US" altLang="en-US" sz="2000" dirty="0"/>
          </a:p>
          <a:p>
            <a:pPr marL="292608" lvl="1" indent="0" eaLnBrk="0" fontAlgn="base" hangingPunct="0">
              <a:lnSpc>
                <a:spcPct val="100000"/>
              </a:lnSpc>
              <a:spcBef>
                <a:spcPct val="0"/>
              </a:spcBef>
              <a:spcAft>
                <a:spcPct val="0"/>
              </a:spcAft>
              <a:buNone/>
            </a:pPr>
            <a:r>
              <a:rPr lang="en-US" altLang="en-US" sz="2000" dirty="0">
                <a:solidFill>
                  <a:srgbClr val="000099"/>
                </a:solidFill>
                <a:latin typeface="Arial" panose="020B0604020202020204" pitchFamily="34" charset="0"/>
                <a:cs typeface="Arial" panose="020B0604020202020204" pitchFamily="34" charset="0"/>
              </a:rPr>
              <a:t>Gestion de placements Summus Inc. | Summus Investment Management Inc.</a:t>
            </a:r>
            <a:endParaRPr lang="en-US" altLang="en-US" sz="2000" dirty="0"/>
          </a:p>
          <a:p>
            <a:pPr marL="292608" lvl="1" indent="0" eaLnBrk="0" fontAlgn="base" hangingPunct="0">
              <a:lnSpc>
                <a:spcPct val="100000"/>
              </a:lnSpc>
              <a:spcBef>
                <a:spcPct val="0"/>
              </a:spcBef>
              <a:spcAft>
                <a:spcPct val="0"/>
              </a:spcAft>
              <a:buNone/>
            </a:pPr>
            <a:r>
              <a:rPr lang="en-US" altLang="en-US" sz="2000" dirty="0">
                <a:latin typeface="Arial" panose="020B0604020202020204" pitchFamily="34" charset="0"/>
                <a:cs typeface="Arial" panose="020B0604020202020204" pitchFamily="34" charset="0"/>
              </a:rPr>
              <a:t>1250, boul. René-Lévesque Ouest, Bureau 2200</a:t>
            </a:r>
            <a:endParaRPr lang="en-US" altLang="en-US" sz="2000" dirty="0"/>
          </a:p>
          <a:p>
            <a:pPr marL="292608" lvl="1" indent="0" eaLnBrk="0" fontAlgn="base" hangingPunct="0">
              <a:lnSpc>
                <a:spcPct val="100000"/>
              </a:lnSpc>
              <a:spcBef>
                <a:spcPct val="0"/>
              </a:spcBef>
              <a:spcAft>
                <a:spcPct val="0"/>
              </a:spcAft>
              <a:buNone/>
            </a:pPr>
            <a:r>
              <a:rPr lang="en-US" altLang="en-US" sz="2000" dirty="0">
                <a:latin typeface="Arial" panose="020B0604020202020204" pitchFamily="34" charset="0"/>
                <a:cs typeface="Arial" panose="020B0604020202020204" pitchFamily="34" charset="0"/>
              </a:rPr>
              <a:t>Montréal (Québec), Canada  H3B 4W8</a:t>
            </a:r>
            <a:endParaRPr lang="en-US" altLang="en-US" sz="2000" dirty="0"/>
          </a:p>
          <a:p>
            <a:pPr marL="292608" lvl="1" indent="0" eaLnBrk="0" fontAlgn="base" hangingPunct="0">
              <a:lnSpc>
                <a:spcPct val="100000"/>
              </a:lnSpc>
              <a:spcBef>
                <a:spcPct val="0"/>
              </a:spcBef>
              <a:spcAft>
                <a:spcPct val="0"/>
              </a:spcAft>
              <a:buNone/>
            </a:pPr>
            <a:r>
              <a:rPr lang="en-US" altLang="en-US" sz="2000" dirty="0">
                <a:solidFill>
                  <a:srgbClr val="000099"/>
                </a:solidFill>
                <a:latin typeface="Arial" panose="020B0604020202020204" pitchFamily="34" charset="0"/>
                <a:cs typeface="Arial" panose="020B0604020202020204" pitchFamily="34" charset="0"/>
              </a:rPr>
              <a:t>Tél:  (514) 989-2463</a:t>
            </a:r>
            <a:br>
              <a:rPr lang="en-US" altLang="en-US" sz="3600" dirty="0">
                <a:latin typeface="Calibri" panose="020F0502020204030204" pitchFamily="34" charset="0"/>
                <a:cs typeface="Calibri" panose="020F0502020204030204" pitchFamily="34" charset="0"/>
              </a:rPr>
            </a:br>
            <a:r>
              <a:rPr lang="en-US" altLang="en-US" sz="2000" dirty="0">
                <a:solidFill>
                  <a:srgbClr val="1155CC"/>
                </a:solidFill>
                <a:latin typeface="Arial" panose="020B0604020202020204" pitchFamily="34" charset="0"/>
                <a:cs typeface="Arial" panose="020B0604020202020204" pitchFamily="34" charset="0"/>
                <a:hlinkClick r:id="rId3"/>
              </a:rPr>
              <a:t>www.summusinvestment.com</a:t>
            </a:r>
            <a:endParaRPr lang="en-US" altLang="en-US" sz="5600" dirty="0">
              <a:latin typeface="Arial" panose="020B0604020202020204" pitchFamily="34" charset="0"/>
            </a:endParaRPr>
          </a:p>
          <a:p>
            <a:endParaRPr lang="en-CA" dirty="0"/>
          </a:p>
        </p:txBody>
      </p:sp>
      <p:pic>
        <p:nvPicPr>
          <p:cNvPr id="1028" name="Picture 4">
            <a:extLst>
              <a:ext uri="{FF2B5EF4-FFF2-40B4-BE49-F238E27FC236}">
                <a16:creationId xmlns:a16="http://schemas.microsoft.com/office/drawing/2014/main" id="{A8CA89CF-2205-4621-9453-A81EE84B2C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2172" y="4572492"/>
            <a:ext cx="1905000" cy="2952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7084F13-E251-4FA0-BA30-39A4EE354061}"/>
              </a:ext>
            </a:extLst>
          </p:cNvPr>
          <p:cNvSpPr>
            <a:spLocks noGrp="1"/>
          </p:cNvSpPr>
          <p:nvPr>
            <p:ph type="sldNum" sz="quarter" idx="12"/>
          </p:nvPr>
        </p:nvSpPr>
        <p:spPr/>
        <p:txBody>
          <a:bodyPr/>
          <a:lstStyle/>
          <a:p>
            <a:fld id="{733924C5-4CC6-4BA9-9475-462F734A9B1C}" type="slidenum">
              <a:rPr lang="en-CA" smtClean="0"/>
              <a:t>37</a:t>
            </a:fld>
            <a:endParaRPr lang="en-CA" dirty="0"/>
          </a:p>
        </p:txBody>
      </p:sp>
    </p:spTree>
    <p:extLst>
      <p:ext uri="{BB962C8B-B14F-4D97-AF65-F5344CB8AC3E}">
        <p14:creationId xmlns:p14="http://schemas.microsoft.com/office/powerpoint/2010/main" val="55503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62BB-9E95-452B-AFCE-D0D39DA3C1F9}"/>
              </a:ext>
            </a:extLst>
          </p:cNvPr>
          <p:cNvSpPr>
            <a:spLocks noGrp="1"/>
          </p:cNvSpPr>
          <p:nvPr>
            <p:ph type="title"/>
          </p:nvPr>
        </p:nvSpPr>
        <p:spPr/>
        <p:txBody>
          <a:bodyPr/>
          <a:lstStyle/>
          <a:p>
            <a:r>
              <a:rPr lang="en-CA" dirty="0"/>
              <a:t>About me</a:t>
            </a:r>
          </a:p>
        </p:txBody>
      </p:sp>
      <p:sp>
        <p:nvSpPr>
          <p:cNvPr id="3" name="Content Placeholder 2">
            <a:extLst>
              <a:ext uri="{FF2B5EF4-FFF2-40B4-BE49-F238E27FC236}">
                <a16:creationId xmlns:a16="http://schemas.microsoft.com/office/drawing/2014/main" id="{FE3246BB-E8A0-4432-B570-34499EACE062}"/>
              </a:ext>
            </a:extLst>
          </p:cNvPr>
          <p:cNvSpPr>
            <a:spLocks noGrp="1"/>
          </p:cNvSpPr>
          <p:nvPr>
            <p:ph idx="1"/>
          </p:nvPr>
        </p:nvSpPr>
        <p:spPr>
          <a:xfrm>
            <a:off x="1097280" y="1752601"/>
            <a:ext cx="10058400" cy="4390504"/>
          </a:xfrm>
        </p:spPr>
        <p:txBody>
          <a:bodyPr>
            <a:normAutofit fontScale="92500" lnSpcReduction="20000"/>
          </a:bodyPr>
          <a:lstStyle/>
          <a:p>
            <a:pPr lvl="1"/>
            <a:r>
              <a:rPr lang="en-CA" dirty="0"/>
              <a:t>Portfolio Manager Associate at Summus Investment Management Inc. (a private client investment firm), &gt; 20 years industry experience</a:t>
            </a:r>
          </a:p>
          <a:p>
            <a:pPr lvl="1"/>
            <a:r>
              <a:rPr lang="en-CA" dirty="0"/>
              <a:t>BCom Finance McGill University, Chartered Financial Analyst (CFA) and Chartered Market Technician (CMT) designations</a:t>
            </a:r>
          </a:p>
          <a:p>
            <a:pPr lvl="1"/>
            <a:r>
              <a:rPr lang="en-CA" dirty="0"/>
              <a:t>Worked as Compliance Supervisor, Investment Advisor/Associate/Assistant, Analyst, and Branch Manager at Laurentian Bank Securities, IG Wealth Management, National Bank Financial (Private Banking 1859), CIBC (Wood Gundy) and TD </a:t>
            </a:r>
          </a:p>
          <a:p>
            <a:pPr lvl="1"/>
            <a:r>
              <a:rPr lang="en-CA" dirty="0"/>
              <a:t>Supervised and advised &gt; 300 Investment Advisors &amp; Portfolio Managers </a:t>
            </a:r>
          </a:p>
          <a:p>
            <a:pPr lvl="1"/>
            <a:r>
              <a:rPr lang="en-CA" dirty="0"/>
              <a:t>Reviewed thousands of client accounts and strategies</a:t>
            </a:r>
          </a:p>
          <a:p>
            <a:pPr lvl="1"/>
            <a:r>
              <a:rPr lang="en-CA" dirty="0"/>
              <a:t>Part time Finance lecturer at Concordia University JMSB, Montreal                                  CUPFA member</a:t>
            </a:r>
          </a:p>
          <a:p>
            <a:pPr lvl="1"/>
            <a:r>
              <a:rPr lang="en-CA" dirty="0"/>
              <a:t>Interests in gardening, home renovations and travel</a:t>
            </a:r>
          </a:p>
          <a:p>
            <a:pPr lvl="1"/>
            <a:r>
              <a:rPr lang="en-CA" dirty="0"/>
              <a:t>Passionate about investments, saving and making people money,</a:t>
            </a:r>
          </a:p>
          <a:p>
            <a:pPr marL="201168" lvl="1" indent="0">
              <a:buNone/>
            </a:pPr>
            <a:r>
              <a:rPr lang="en-CA" dirty="0"/>
              <a:t> teaching, and coaching </a:t>
            </a:r>
          </a:p>
        </p:txBody>
      </p:sp>
      <p:pic>
        <p:nvPicPr>
          <p:cNvPr id="4" name="Picture 3" descr="A person wearing a suit and tie smiling and looking at the camera&#10;&#10;Description automatically generated">
            <a:extLst>
              <a:ext uri="{FF2B5EF4-FFF2-40B4-BE49-F238E27FC236}">
                <a16:creationId xmlns:a16="http://schemas.microsoft.com/office/drawing/2014/main" id="{9EABEF7A-EA1E-485D-832E-F9A85DD97EB4}"/>
              </a:ext>
            </a:extLst>
          </p:cNvPr>
          <p:cNvPicPr/>
          <p:nvPr/>
        </p:nvPicPr>
        <p:blipFill>
          <a:blip r:embed="rId2">
            <a:extLst>
              <a:ext uri="{28A0092B-C50C-407E-A947-70E740481C1C}">
                <a14:useLocalDpi xmlns:a14="http://schemas.microsoft.com/office/drawing/2010/main" val="0"/>
              </a:ext>
            </a:extLst>
          </a:blip>
          <a:stretch>
            <a:fillRect/>
          </a:stretch>
        </p:blipFill>
        <p:spPr>
          <a:xfrm>
            <a:off x="9129395" y="4100253"/>
            <a:ext cx="2155825" cy="2117667"/>
          </a:xfrm>
          <a:prstGeom prst="rect">
            <a:avLst/>
          </a:prstGeom>
        </p:spPr>
      </p:pic>
      <p:sp>
        <p:nvSpPr>
          <p:cNvPr id="5" name="Slide Number Placeholder 4">
            <a:extLst>
              <a:ext uri="{FF2B5EF4-FFF2-40B4-BE49-F238E27FC236}">
                <a16:creationId xmlns:a16="http://schemas.microsoft.com/office/drawing/2014/main" id="{4D93A43D-7BF3-4008-87C0-6BD1DDA0E3C6}"/>
              </a:ext>
            </a:extLst>
          </p:cNvPr>
          <p:cNvSpPr>
            <a:spLocks noGrp="1"/>
          </p:cNvSpPr>
          <p:nvPr>
            <p:ph type="sldNum" sz="quarter" idx="12"/>
          </p:nvPr>
        </p:nvSpPr>
        <p:spPr/>
        <p:txBody>
          <a:bodyPr/>
          <a:lstStyle/>
          <a:p>
            <a:fld id="{733924C5-4CC6-4BA9-9475-462F734A9B1C}" type="slidenum">
              <a:rPr lang="en-CA" smtClean="0"/>
              <a:t>4</a:t>
            </a:fld>
            <a:endParaRPr lang="en-CA" dirty="0"/>
          </a:p>
        </p:txBody>
      </p:sp>
    </p:spTree>
    <p:extLst>
      <p:ext uri="{BB962C8B-B14F-4D97-AF65-F5344CB8AC3E}">
        <p14:creationId xmlns:p14="http://schemas.microsoft.com/office/powerpoint/2010/main" val="2903012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17FC-D9B6-4FB1-84D2-72B35F35311B}"/>
              </a:ext>
            </a:extLst>
          </p:cNvPr>
          <p:cNvSpPr>
            <a:spLocks noGrp="1"/>
          </p:cNvSpPr>
          <p:nvPr>
            <p:ph type="title"/>
          </p:nvPr>
        </p:nvSpPr>
        <p:spPr/>
        <p:txBody>
          <a:bodyPr/>
          <a:lstStyle/>
          <a:p>
            <a:r>
              <a:rPr lang="en-CA" dirty="0"/>
              <a:t>Determining your financial goals</a:t>
            </a:r>
          </a:p>
        </p:txBody>
      </p:sp>
      <p:sp>
        <p:nvSpPr>
          <p:cNvPr id="3" name="Content Placeholder 2">
            <a:extLst>
              <a:ext uri="{FF2B5EF4-FFF2-40B4-BE49-F238E27FC236}">
                <a16:creationId xmlns:a16="http://schemas.microsoft.com/office/drawing/2014/main" id="{01A4D069-F680-4853-BE19-809899D77704}"/>
              </a:ext>
            </a:extLst>
          </p:cNvPr>
          <p:cNvSpPr>
            <a:spLocks noGrp="1"/>
          </p:cNvSpPr>
          <p:nvPr>
            <p:ph idx="1"/>
          </p:nvPr>
        </p:nvSpPr>
        <p:spPr/>
        <p:txBody>
          <a:bodyPr/>
          <a:lstStyle/>
          <a:p>
            <a:r>
              <a:rPr lang="en-CA" dirty="0"/>
              <a:t>What are your financial goals? Most people do not have specific goals</a:t>
            </a:r>
          </a:p>
          <a:p>
            <a:pPr>
              <a:buFont typeface="Wingdings" panose="05000000000000000000" pitchFamily="2" charset="2"/>
              <a:buChar char="Ø"/>
            </a:pPr>
            <a:r>
              <a:rPr lang="en-CA" dirty="0"/>
              <a:t>Spend less, by how much?</a:t>
            </a:r>
          </a:p>
          <a:p>
            <a:pPr>
              <a:buFont typeface="Wingdings" panose="05000000000000000000" pitchFamily="2" charset="2"/>
              <a:buChar char="Ø"/>
            </a:pPr>
            <a:r>
              <a:rPr lang="en-CA" dirty="0"/>
              <a:t>Create an emergency fund?</a:t>
            </a:r>
          </a:p>
          <a:p>
            <a:pPr>
              <a:buFont typeface="Wingdings" panose="05000000000000000000" pitchFamily="2" charset="2"/>
              <a:buChar char="Ø"/>
            </a:pPr>
            <a:r>
              <a:rPr lang="en-CA" dirty="0"/>
              <a:t>Go on a dream vacation, buy a car, buy a house, retire well (where, how much money to have available)</a:t>
            </a:r>
          </a:p>
          <a:p>
            <a:r>
              <a:rPr lang="en-CA" b="1" u="sng" dirty="0"/>
              <a:t>Secret:</a:t>
            </a:r>
            <a:r>
              <a:rPr lang="en-CA" dirty="0"/>
              <a:t> Treat savings for your financial goals as an expense! Pay yourself first! Financial and savings goals must be specific. </a:t>
            </a:r>
          </a:p>
          <a:p>
            <a:endParaRPr lang="en-CA" dirty="0"/>
          </a:p>
        </p:txBody>
      </p:sp>
      <p:sp>
        <p:nvSpPr>
          <p:cNvPr id="4" name="Slide Number Placeholder 3">
            <a:extLst>
              <a:ext uri="{FF2B5EF4-FFF2-40B4-BE49-F238E27FC236}">
                <a16:creationId xmlns:a16="http://schemas.microsoft.com/office/drawing/2014/main" id="{9E268236-A5F7-4E7A-84F5-AECE5322AE02}"/>
              </a:ext>
            </a:extLst>
          </p:cNvPr>
          <p:cNvSpPr>
            <a:spLocks noGrp="1"/>
          </p:cNvSpPr>
          <p:nvPr>
            <p:ph type="sldNum" sz="quarter" idx="12"/>
          </p:nvPr>
        </p:nvSpPr>
        <p:spPr/>
        <p:txBody>
          <a:bodyPr/>
          <a:lstStyle/>
          <a:p>
            <a:fld id="{733924C5-4CC6-4BA9-9475-462F734A9B1C}" type="slidenum">
              <a:rPr lang="en-CA" smtClean="0"/>
              <a:t>5</a:t>
            </a:fld>
            <a:endParaRPr lang="en-CA" dirty="0"/>
          </a:p>
        </p:txBody>
      </p:sp>
    </p:spTree>
    <p:extLst>
      <p:ext uri="{BB962C8B-B14F-4D97-AF65-F5344CB8AC3E}">
        <p14:creationId xmlns:p14="http://schemas.microsoft.com/office/powerpoint/2010/main" val="410871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lass of water&#10;&#10;Description automatically generated">
            <a:extLst>
              <a:ext uri="{FF2B5EF4-FFF2-40B4-BE49-F238E27FC236}">
                <a16:creationId xmlns:a16="http://schemas.microsoft.com/office/drawing/2014/main" id="{EABF2046-7363-4300-A9E0-8D4B2C81048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80902" y="1965384"/>
            <a:ext cx="2857500" cy="4286250"/>
          </a:xfrm>
          <a:prstGeom prst="rect">
            <a:avLst/>
          </a:prstGeom>
        </p:spPr>
      </p:pic>
      <p:sp>
        <p:nvSpPr>
          <p:cNvPr id="2" name="Title 1">
            <a:extLst>
              <a:ext uri="{FF2B5EF4-FFF2-40B4-BE49-F238E27FC236}">
                <a16:creationId xmlns:a16="http://schemas.microsoft.com/office/drawing/2014/main" id="{451B3F69-C3F0-41DD-A319-C304FF9F5ADC}"/>
              </a:ext>
            </a:extLst>
          </p:cNvPr>
          <p:cNvSpPr>
            <a:spLocks noGrp="1"/>
          </p:cNvSpPr>
          <p:nvPr>
            <p:ph type="title"/>
          </p:nvPr>
        </p:nvSpPr>
        <p:spPr/>
        <p:txBody>
          <a:bodyPr/>
          <a:lstStyle/>
          <a:p>
            <a:r>
              <a:rPr lang="en-CA" dirty="0"/>
              <a:t>Goals of this presentation</a:t>
            </a:r>
          </a:p>
        </p:txBody>
      </p:sp>
      <p:sp>
        <p:nvSpPr>
          <p:cNvPr id="3" name="Content Placeholder 2">
            <a:extLst>
              <a:ext uri="{FF2B5EF4-FFF2-40B4-BE49-F238E27FC236}">
                <a16:creationId xmlns:a16="http://schemas.microsoft.com/office/drawing/2014/main" id="{A6737317-0C80-4FD2-85F5-EC7EA39E7525}"/>
              </a:ext>
            </a:extLst>
          </p:cNvPr>
          <p:cNvSpPr>
            <a:spLocks noGrp="1"/>
          </p:cNvSpPr>
          <p:nvPr>
            <p:ph idx="1"/>
          </p:nvPr>
        </p:nvSpPr>
        <p:spPr>
          <a:xfrm>
            <a:off x="1097280" y="1812023"/>
            <a:ext cx="9741122" cy="4032186"/>
          </a:xfrm>
        </p:spPr>
        <p:txBody>
          <a:bodyPr>
            <a:normAutofit fontScale="92500" lnSpcReduction="10000"/>
          </a:bodyPr>
          <a:lstStyle/>
          <a:p>
            <a:r>
              <a:rPr lang="en-CA" dirty="0"/>
              <a:t>Help provide and empower you with :</a:t>
            </a:r>
          </a:p>
          <a:p>
            <a:pPr marL="514350" indent="-514350">
              <a:buFont typeface="+mj-lt"/>
              <a:buAutoNum type="arabicPeriod"/>
            </a:pPr>
            <a:r>
              <a:rPr lang="en-CA" dirty="0"/>
              <a:t>Determining your financial goals </a:t>
            </a:r>
          </a:p>
          <a:p>
            <a:pPr marL="514350" indent="-514350">
              <a:buFont typeface="+mj-lt"/>
              <a:buAutoNum type="arabicPeriod"/>
            </a:pPr>
            <a:r>
              <a:rPr lang="en-CA" dirty="0"/>
              <a:t>General money savings principles</a:t>
            </a:r>
          </a:p>
          <a:p>
            <a:pPr marL="514350" indent="-514350">
              <a:buFont typeface="+mj-lt"/>
              <a:buAutoNum type="arabicPeriod"/>
            </a:pPr>
            <a:r>
              <a:rPr lang="en-CA" dirty="0"/>
              <a:t>Creating a budget step by step using specific tools </a:t>
            </a:r>
          </a:p>
          <a:p>
            <a:pPr marL="514350" indent="-514350">
              <a:buFont typeface="+mj-lt"/>
              <a:buAutoNum type="arabicPeriod"/>
            </a:pPr>
            <a:r>
              <a:rPr lang="en-CA" dirty="0"/>
              <a:t>Net Income and revenue maximization tips </a:t>
            </a:r>
          </a:p>
          <a:p>
            <a:pPr marL="514350" indent="-514350">
              <a:buFont typeface="+mj-lt"/>
              <a:buAutoNum type="arabicPeriod"/>
            </a:pPr>
            <a:r>
              <a:rPr lang="en-CA" dirty="0"/>
              <a:t>Spending and expense reduction tips</a:t>
            </a:r>
          </a:p>
          <a:p>
            <a:pPr marL="0" indent="0">
              <a:buNone/>
            </a:pPr>
            <a:endParaRPr lang="en-CA" dirty="0"/>
          </a:p>
          <a:p>
            <a:pPr marL="0" indent="0">
              <a:buNone/>
            </a:pPr>
            <a:r>
              <a:rPr lang="en-CA" dirty="0"/>
              <a:t>  “Is this a moment of glass half empty or half full?”</a:t>
            </a:r>
          </a:p>
          <a:p>
            <a:pPr marL="0" indent="0">
              <a:buNone/>
            </a:pPr>
            <a:endParaRPr lang="en-CA" dirty="0"/>
          </a:p>
        </p:txBody>
      </p:sp>
      <p:sp>
        <p:nvSpPr>
          <p:cNvPr id="5" name="Slide Number Placeholder 4">
            <a:extLst>
              <a:ext uri="{FF2B5EF4-FFF2-40B4-BE49-F238E27FC236}">
                <a16:creationId xmlns:a16="http://schemas.microsoft.com/office/drawing/2014/main" id="{A5223F59-2934-4A28-8FBC-E157BF844096}"/>
              </a:ext>
            </a:extLst>
          </p:cNvPr>
          <p:cNvSpPr>
            <a:spLocks noGrp="1"/>
          </p:cNvSpPr>
          <p:nvPr>
            <p:ph type="sldNum" sz="quarter" idx="12"/>
          </p:nvPr>
        </p:nvSpPr>
        <p:spPr/>
        <p:txBody>
          <a:bodyPr/>
          <a:lstStyle/>
          <a:p>
            <a:fld id="{733924C5-4CC6-4BA9-9475-462F734A9B1C}" type="slidenum">
              <a:rPr lang="en-CA" smtClean="0"/>
              <a:t>6</a:t>
            </a:fld>
            <a:endParaRPr lang="en-CA" dirty="0"/>
          </a:p>
        </p:txBody>
      </p:sp>
    </p:spTree>
    <p:extLst>
      <p:ext uri="{BB962C8B-B14F-4D97-AF65-F5344CB8AC3E}">
        <p14:creationId xmlns:p14="http://schemas.microsoft.com/office/powerpoint/2010/main" val="186166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9C0A06-29E0-4990-BDFF-D7656FAB513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719582" y="1769543"/>
            <a:ext cx="5142451" cy="3977420"/>
          </a:xfrm>
          <a:prstGeom prst="rect">
            <a:avLst/>
          </a:prstGeom>
        </p:spPr>
      </p:pic>
      <p:sp>
        <p:nvSpPr>
          <p:cNvPr id="2" name="Title 1">
            <a:extLst>
              <a:ext uri="{FF2B5EF4-FFF2-40B4-BE49-F238E27FC236}">
                <a16:creationId xmlns:a16="http://schemas.microsoft.com/office/drawing/2014/main" id="{E160F0FE-30A9-4D5F-A257-E2E2C936300A}"/>
              </a:ext>
            </a:extLst>
          </p:cNvPr>
          <p:cNvSpPr>
            <a:spLocks noGrp="1"/>
          </p:cNvSpPr>
          <p:nvPr>
            <p:ph type="title"/>
          </p:nvPr>
        </p:nvSpPr>
        <p:spPr/>
        <p:txBody>
          <a:bodyPr/>
          <a:lstStyle/>
          <a:p>
            <a:r>
              <a:rPr lang="en-CA" dirty="0"/>
              <a:t>General money savings principles	</a:t>
            </a:r>
          </a:p>
        </p:txBody>
      </p:sp>
      <p:sp>
        <p:nvSpPr>
          <p:cNvPr id="3" name="Content Placeholder 2">
            <a:extLst>
              <a:ext uri="{FF2B5EF4-FFF2-40B4-BE49-F238E27FC236}">
                <a16:creationId xmlns:a16="http://schemas.microsoft.com/office/drawing/2014/main" id="{48CF4F0C-57D9-4C5A-89B9-1806F55B9843}"/>
              </a:ext>
            </a:extLst>
          </p:cNvPr>
          <p:cNvSpPr>
            <a:spLocks noGrp="1"/>
          </p:cNvSpPr>
          <p:nvPr>
            <p:ph idx="1"/>
          </p:nvPr>
        </p:nvSpPr>
        <p:spPr>
          <a:xfrm>
            <a:off x="931178" y="1761688"/>
            <a:ext cx="10224501" cy="4546834"/>
          </a:xfrm>
        </p:spPr>
        <p:txBody>
          <a:bodyPr>
            <a:normAutofit fontScale="92500" lnSpcReduction="10000"/>
          </a:bodyPr>
          <a:lstStyle/>
          <a:p>
            <a:pPr marL="365760" indent="-182880">
              <a:spcBef>
                <a:spcPts val="200"/>
              </a:spcBef>
              <a:spcAft>
                <a:spcPts val="400"/>
              </a:spcAft>
              <a:buFont typeface="Wingdings" panose="05000000000000000000" pitchFamily="2" charset="2"/>
              <a:buChar char="Ø"/>
            </a:pPr>
            <a:r>
              <a:rPr lang="en-CA" dirty="0"/>
              <a:t>Think in terms of after tax dollars needed to pay or cost to buy something. Example: How much do you have to earn before tax to buy/or save $200? Depends on your income tax rate</a:t>
            </a:r>
          </a:p>
          <a:p>
            <a:pPr marL="365760" indent="-182880">
              <a:spcBef>
                <a:spcPts val="200"/>
              </a:spcBef>
              <a:spcAft>
                <a:spcPts val="400"/>
              </a:spcAft>
              <a:buFont typeface="Wingdings" panose="05000000000000000000" pitchFamily="2" charset="2"/>
              <a:buChar char="Ø"/>
            </a:pPr>
            <a:r>
              <a:rPr lang="en-CA" dirty="0"/>
              <a:t>It’s cheaper to hire out sometimes</a:t>
            </a:r>
          </a:p>
          <a:p>
            <a:pPr marL="365760" indent="-182880">
              <a:spcBef>
                <a:spcPts val="200"/>
              </a:spcBef>
              <a:spcAft>
                <a:spcPts val="400"/>
              </a:spcAft>
              <a:buFont typeface="Wingdings" panose="05000000000000000000" pitchFamily="2" charset="2"/>
              <a:buChar char="Ø"/>
            </a:pPr>
            <a:r>
              <a:rPr lang="en-CA" b="1" dirty="0"/>
              <a:t>Adopt a deferral mindset! </a:t>
            </a:r>
            <a:r>
              <a:rPr lang="en-CA" dirty="0"/>
              <a:t>Reducing spending and expenses pays yourself back but for something else better</a:t>
            </a:r>
          </a:p>
          <a:p>
            <a:pPr marL="365760" indent="-182880">
              <a:spcBef>
                <a:spcPts val="200"/>
              </a:spcBef>
              <a:spcAft>
                <a:spcPts val="400"/>
              </a:spcAft>
              <a:buFont typeface="Wingdings" panose="05000000000000000000" pitchFamily="2" charset="2"/>
              <a:buChar char="Ø"/>
            </a:pPr>
            <a:r>
              <a:rPr lang="en-CA" dirty="0"/>
              <a:t>Save money for a rainy day, it’s cool to be frugal </a:t>
            </a:r>
          </a:p>
          <a:p>
            <a:pPr marL="365760" indent="-182880">
              <a:spcBef>
                <a:spcPts val="200"/>
              </a:spcBef>
              <a:spcAft>
                <a:spcPts val="400"/>
              </a:spcAft>
              <a:buFont typeface="Wingdings" panose="05000000000000000000" pitchFamily="2" charset="2"/>
              <a:buChar char="Ø"/>
            </a:pPr>
            <a:r>
              <a:rPr lang="en-CA" dirty="0"/>
              <a:t>Explore lower cost alternatives. Takes time and planning It’s not necessary to always buy new, consider reusing, buying used or waiting for discount pricing or price matching</a:t>
            </a:r>
          </a:p>
          <a:p>
            <a:pPr marL="365760" indent="-182880">
              <a:spcBef>
                <a:spcPts val="200"/>
              </a:spcBef>
              <a:spcAft>
                <a:spcPts val="400"/>
              </a:spcAft>
              <a:buFont typeface="Wingdings" panose="05000000000000000000" pitchFamily="2" charset="2"/>
              <a:buChar char="Ø"/>
            </a:pPr>
            <a:r>
              <a:rPr lang="en-CA" dirty="0"/>
              <a:t>Always get 2 or more estimates, word of mouth referrals is best</a:t>
            </a:r>
          </a:p>
          <a:p>
            <a:pPr marL="365760" indent="-182880">
              <a:spcBef>
                <a:spcPts val="200"/>
              </a:spcBef>
              <a:spcAft>
                <a:spcPts val="400"/>
              </a:spcAft>
              <a:buFont typeface="Wingdings" panose="05000000000000000000" pitchFamily="2" charset="2"/>
              <a:buChar char="Ø"/>
            </a:pPr>
            <a:r>
              <a:rPr lang="en-CA" dirty="0"/>
              <a:t>Pay bills on time – avoid paying interest and protect credit score</a:t>
            </a:r>
          </a:p>
          <a:p>
            <a:pPr marL="0" indent="0">
              <a:buNone/>
            </a:pPr>
            <a:endParaRPr lang="en-CA" dirty="0"/>
          </a:p>
        </p:txBody>
      </p:sp>
      <p:sp>
        <p:nvSpPr>
          <p:cNvPr id="4" name="Slide Number Placeholder 3">
            <a:extLst>
              <a:ext uri="{FF2B5EF4-FFF2-40B4-BE49-F238E27FC236}">
                <a16:creationId xmlns:a16="http://schemas.microsoft.com/office/drawing/2014/main" id="{1F4FED81-1164-461A-8E9A-CF8AC3E90710}"/>
              </a:ext>
            </a:extLst>
          </p:cNvPr>
          <p:cNvSpPr>
            <a:spLocks noGrp="1"/>
          </p:cNvSpPr>
          <p:nvPr>
            <p:ph type="sldNum" sz="quarter" idx="12"/>
          </p:nvPr>
        </p:nvSpPr>
        <p:spPr/>
        <p:txBody>
          <a:bodyPr/>
          <a:lstStyle/>
          <a:p>
            <a:fld id="{733924C5-4CC6-4BA9-9475-462F734A9B1C}" type="slidenum">
              <a:rPr lang="en-CA" smtClean="0"/>
              <a:t>7</a:t>
            </a:fld>
            <a:endParaRPr lang="en-CA" dirty="0"/>
          </a:p>
        </p:txBody>
      </p:sp>
    </p:spTree>
    <p:extLst>
      <p:ext uri="{BB962C8B-B14F-4D97-AF65-F5344CB8AC3E}">
        <p14:creationId xmlns:p14="http://schemas.microsoft.com/office/powerpoint/2010/main" val="1489504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20DF7-5BF8-450E-95E1-34EFECB7D9B0}"/>
              </a:ext>
            </a:extLst>
          </p:cNvPr>
          <p:cNvSpPr>
            <a:spLocks noGrp="1"/>
          </p:cNvSpPr>
          <p:nvPr>
            <p:ph type="title"/>
          </p:nvPr>
        </p:nvSpPr>
        <p:spPr/>
        <p:txBody>
          <a:bodyPr>
            <a:normAutofit fontScale="90000"/>
          </a:bodyPr>
          <a:lstStyle/>
          <a:p>
            <a:br>
              <a:rPr lang="en-CA" dirty="0"/>
            </a:br>
            <a:r>
              <a:rPr lang="en-CA" dirty="0"/>
              <a:t>How to create a Budget step by step</a:t>
            </a:r>
          </a:p>
        </p:txBody>
      </p:sp>
      <p:sp>
        <p:nvSpPr>
          <p:cNvPr id="3" name="Content Placeholder 2">
            <a:extLst>
              <a:ext uri="{FF2B5EF4-FFF2-40B4-BE49-F238E27FC236}">
                <a16:creationId xmlns:a16="http://schemas.microsoft.com/office/drawing/2014/main" id="{F92AF95F-7C37-4201-A7B7-41BF45C50264}"/>
              </a:ext>
            </a:extLst>
          </p:cNvPr>
          <p:cNvSpPr>
            <a:spLocks noGrp="1"/>
          </p:cNvSpPr>
          <p:nvPr>
            <p:ph idx="1"/>
          </p:nvPr>
        </p:nvSpPr>
        <p:spPr>
          <a:xfrm>
            <a:off x="1097280" y="1760221"/>
            <a:ext cx="10058400" cy="4382884"/>
          </a:xfrm>
        </p:spPr>
        <p:txBody>
          <a:bodyPr>
            <a:normAutofit fontScale="85000" lnSpcReduction="20000"/>
          </a:bodyPr>
          <a:lstStyle/>
          <a:p>
            <a:r>
              <a:rPr lang="en-CA" dirty="0"/>
              <a:t>Step 1: Determine your financial goals and write it down</a:t>
            </a:r>
          </a:p>
          <a:p>
            <a:r>
              <a:rPr lang="en-CA" dirty="0"/>
              <a:t>Step 2: Write down your current </a:t>
            </a:r>
            <a:r>
              <a:rPr lang="en-CA" b="1" dirty="0"/>
              <a:t>actual monthly </a:t>
            </a:r>
            <a:r>
              <a:rPr lang="en-CA" dirty="0"/>
              <a:t>and annual expenses</a:t>
            </a:r>
          </a:p>
          <a:p>
            <a:pPr lvl="1"/>
            <a:r>
              <a:rPr lang="en-CA" sz="2000" dirty="0"/>
              <a:t>Use the tools provided; paper worksheet or MS-Excel spreadsheet  (more detailed)</a:t>
            </a:r>
          </a:p>
          <a:p>
            <a:pPr lvl="1"/>
            <a:r>
              <a:rPr lang="en-CA" sz="2000" dirty="0"/>
              <a:t>By doing so, you will see where you spend your money </a:t>
            </a:r>
          </a:p>
          <a:p>
            <a:pPr lvl="1"/>
            <a:r>
              <a:rPr lang="en-CA" sz="2000" dirty="0"/>
              <a:t>Deficit or surplus? Spending more than you thought? </a:t>
            </a:r>
          </a:p>
          <a:p>
            <a:r>
              <a:rPr lang="en-CA" dirty="0"/>
              <a:t>Step 3: Reduce expenses, start with easy ones.  Can some fixed and unnecessary discretionary variable expenses be reduced?</a:t>
            </a:r>
          </a:p>
          <a:p>
            <a:pPr lvl="1"/>
            <a:r>
              <a:rPr lang="en-CA" sz="2000" dirty="0"/>
              <a:t>Some will be easy, but some will require hard choices to be made</a:t>
            </a:r>
          </a:p>
          <a:p>
            <a:pPr lvl="1"/>
            <a:r>
              <a:rPr lang="en-CA" sz="2000" dirty="0"/>
              <a:t>Remember, reducing your expenses is to pay yourself back but for something else </a:t>
            </a:r>
          </a:p>
          <a:p>
            <a:pPr lvl="1"/>
            <a:r>
              <a:rPr lang="en-CA" sz="2000" dirty="0"/>
              <a:t>Enter these amounts in </a:t>
            </a:r>
            <a:r>
              <a:rPr lang="en-CA" sz="2000" b="1" dirty="0"/>
              <a:t>monthly new </a:t>
            </a:r>
            <a:r>
              <a:rPr lang="en-CA" sz="2000" dirty="0"/>
              <a:t>column on worksheet or in the next months on spreadsheet </a:t>
            </a:r>
          </a:p>
          <a:p>
            <a:r>
              <a:rPr lang="en-CA" dirty="0"/>
              <a:t>Step 4: Track your revised expenses, is your monthly budget and financial goals on track? Were reductions realistic?</a:t>
            </a:r>
          </a:p>
          <a:p>
            <a:r>
              <a:rPr lang="en-CA" sz="2600" dirty="0"/>
              <a:t>Step 5: Tweak expense amounts, find sources of additional revenue. Review Steps 4 &amp; 5. This will be your “</a:t>
            </a:r>
            <a:r>
              <a:rPr lang="en-CA" sz="2600" b="1" dirty="0"/>
              <a:t>Monthly target” </a:t>
            </a:r>
          </a:p>
        </p:txBody>
      </p:sp>
      <p:sp>
        <p:nvSpPr>
          <p:cNvPr id="4" name="Slide Number Placeholder 3">
            <a:extLst>
              <a:ext uri="{FF2B5EF4-FFF2-40B4-BE49-F238E27FC236}">
                <a16:creationId xmlns:a16="http://schemas.microsoft.com/office/drawing/2014/main" id="{EFEED902-3753-42C3-8AAB-1F19F322F41D}"/>
              </a:ext>
            </a:extLst>
          </p:cNvPr>
          <p:cNvSpPr>
            <a:spLocks noGrp="1"/>
          </p:cNvSpPr>
          <p:nvPr>
            <p:ph type="sldNum" sz="quarter" idx="12"/>
          </p:nvPr>
        </p:nvSpPr>
        <p:spPr/>
        <p:txBody>
          <a:bodyPr/>
          <a:lstStyle/>
          <a:p>
            <a:fld id="{733924C5-4CC6-4BA9-9475-462F734A9B1C}" type="slidenum">
              <a:rPr lang="en-CA" smtClean="0"/>
              <a:t>8</a:t>
            </a:fld>
            <a:endParaRPr lang="en-CA" dirty="0"/>
          </a:p>
        </p:txBody>
      </p:sp>
    </p:spTree>
    <p:extLst>
      <p:ext uri="{BB962C8B-B14F-4D97-AF65-F5344CB8AC3E}">
        <p14:creationId xmlns:p14="http://schemas.microsoft.com/office/powerpoint/2010/main" val="510923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C099-44D5-42C1-85ED-FC52823A8D9C}"/>
              </a:ext>
            </a:extLst>
          </p:cNvPr>
          <p:cNvSpPr>
            <a:spLocks noGrp="1"/>
          </p:cNvSpPr>
          <p:nvPr>
            <p:ph type="title"/>
          </p:nvPr>
        </p:nvSpPr>
        <p:spPr>
          <a:xfrm>
            <a:off x="1097280" y="324704"/>
            <a:ext cx="10058400" cy="968440"/>
          </a:xfrm>
        </p:spPr>
        <p:txBody>
          <a:bodyPr>
            <a:normAutofit/>
          </a:bodyPr>
          <a:lstStyle/>
          <a:p>
            <a:r>
              <a:rPr lang="en-CA" dirty="0"/>
              <a:t>Income and Revenue augmentation tips</a:t>
            </a:r>
          </a:p>
        </p:txBody>
      </p:sp>
      <p:sp>
        <p:nvSpPr>
          <p:cNvPr id="3" name="Content Placeholder 2">
            <a:extLst>
              <a:ext uri="{FF2B5EF4-FFF2-40B4-BE49-F238E27FC236}">
                <a16:creationId xmlns:a16="http://schemas.microsoft.com/office/drawing/2014/main" id="{43F6961A-2E18-426C-949B-CC74590B8814}"/>
              </a:ext>
            </a:extLst>
          </p:cNvPr>
          <p:cNvSpPr>
            <a:spLocks noGrp="1"/>
          </p:cNvSpPr>
          <p:nvPr>
            <p:ph idx="1"/>
          </p:nvPr>
        </p:nvSpPr>
        <p:spPr>
          <a:xfrm>
            <a:off x="1097280" y="1803633"/>
            <a:ext cx="10058400" cy="4339471"/>
          </a:xfrm>
        </p:spPr>
        <p:txBody>
          <a:bodyPr>
            <a:normAutofit fontScale="92500" lnSpcReduction="10000"/>
          </a:bodyPr>
          <a:lstStyle/>
          <a:p>
            <a:pPr marL="0" indent="0">
              <a:buNone/>
            </a:pPr>
            <a:r>
              <a:rPr lang="en-US" dirty="0"/>
              <a:t>Net Income from employment</a:t>
            </a:r>
          </a:p>
          <a:p>
            <a:pPr lvl="2">
              <a:lnSpc>
                <a:spcPct val="100000"/>
              </a:lnSpc>
              <a:buFont typeface="Wingdings" panose="05000000000000000000" pitchFamily="2" charset="2"/>
              <a:buChar char="Ø"/>
            </a:pPr>
            <a:r>
              <a:rPr lang="en-US" sz="1900" dirty="0"/>
              <a:t>Minimize unnecessary deductions if you can’t afford it; retirement savings plan contributions, reduce income tax deducted at source (Canadians can qualify to do this) as per Covid-19 benefits. Reinstate when times get getter </a:t>
            </a:r>
          </a:p>
          <a:p>
            <a:pPr marL="0" indent="0">
              <a:buNone/>
            </a:pPr>
            <a:r>
              <a:rPr lang="en-US" dirty="0"/>
              <a:t>Other Income (e.g. rental income, government benefits) </a:t>
            </a:r>
            <a:endParaRPr lang="en-CA" dirty="0"/>
          </a:p>
          <a:p>
            <a:pPr lvl="2">
              <a:lnSpc>
                <a:spcPct val="100000"/>
              </a:lnSpc>
              <a:buFont typeface="Wingdings" panose="05000000000000000000" pitchFamily="2" charset="2"/>
              <a:buChar char="Ø"/>
            </a:pPr>
            <a:r>
              <a:rPr lang="en-CA" sz="1900" dirty="0"/>
              <a:t>Can you rent an unused part of your house (basement, storage, etc.)?</a:t>
            </a:r>
            <a:endParaRPr lang="en-US" sz="1900" dirty="0"/>
          </a:p>
          <a:p>
            <a:pPr lvl="2">
              <a:lnSpc>
                <a:spcPct val="100000"/>
              </a:lnSpc>
              <a:buFont typeface="Wingdings" panose="05000000000000000000" pitchFamily="2" charset="2"/>
              <a:buChar char="Ø"/>
            </a:pPr>
            <a:r>
              <a:rPr lang="en-US" sz="1900" dirty="0"/>
              <a:t>See your government’s COVID19 incentives. Canadian Covid19 tax incentives are ever changing: </a:t>
            </a:r>
            <a:r>
              <a:rPr lang="en-CA" dirty="0">
                <a:hlinkClick r:id="rId2"/>
              </a:rPr>
              <a:t>https://www.canada.ca/en/revenue-agency/campaigns/covid-19-update.html</a:t>
            </a:r>
            <a:endParaRPr lang="en-CA" dirty="0"/>
          </a:p>
          <a:p>
            <a:pPr marL="0" indent="0">
              <a:buNone/>
            </a:pPr>
            <a:r>
              <a:rPr lang="en-CA" dirty="0"/>
              <a:t>Investment income</a:t>
            </a:r>
          </a:p>
          <a:p>
            <a:pPr lvl="2">
              <a:lnSpc>
                <a:spcPct val="100000"/>
              </a:lnSpc>
              <a:buFont typeface="Wingdings" panose="05000000000000000000" pitchFamily="2" charset="2"/>
              <a:buChar char="Ø"/>
            </a:pPr>
            <a:r>
              <a:rPr lang="en-CA" sz="1900" dirty="0"/>
              <a:t>Make sure all your money earns acceptable interest, dividends and capital gains</a:t>
            </a:r>
          </a:p>
          <a:p>
            <a:pPr lvl="2">
              <a:lnSpc>
                <a:spcPct val="100000"/>
              </a:lnSpc>
              <a:buFont typeface="Wingdings" panose="05000000000000000000" pitchFamily="2" charset="2"/>
              <a:buChar char="Ø"/>
            </a:pPr>
            <a:r>
              <a:rPr lang="en-CA" sz="1900" dirty="0"/>
              <a:t>Avoid panic selling, making emotional mistakes – the market always come back in the long term</a:t>
            </a:r>
          </a:p>
          <a:p>
            <a:pPr lvl="2">
              <a:lnSpc>
                <a:spcPct val="100000"/>
              </a:lnSpc>
              <a:buFont typeface="Wingdings" panose="05000000000000000000" pitchFamily="2" charset="2"/>
              <a:buChar char="Ø"/>
            </a:pPr>
            <a:r>
              <a:rPr lang="en-CA" sz="1900" dirty="0"/>
              <a:t>Reduce investment management fees –  more on that later</a:t>
            </a:r>
          </a:p>
          <a:p>
            <a:endParaRPr lang="en-CA" dirty="0"/>
          </a:p>
        </p:txBody>
      </p:sp>
      <p:sp>
        <p:nvSpPr>
          <p:cNvPr id="4" name="Slide Number Placeholder 3">
            <a:extLst>
              <a:ext uri="{FF2B5EF4-FFF2-40B4-BE49-F238E27FC236}">
                <a16:creationId xmlns:a16="http://schemas.microsoft.com/office/drawing/2014/main" id="{FF646B94-215A-4D2D-ABC6-D817A826AC68}"/>
              </a:ext>
            </a:extLst>
          </p:cNvPr>
          <p:cNvSpPr>
            <a:spLocks noGrp="1"/>
          </p:cNvSpPr>
          <p:nvPr>
            <p:ph type="sldNum" sz="quarter" idx="12"/>
          </p:nvPr>
        </p:nvSpPr>
        <p:spPr/>
        <p:txBody>
          <a:bodyPr/>
          <a:lstStyle/>
          <a:p>
            <a:fld id="{733924C5-4CC6-4BA9-9475-462F734A9B1C}" type="slidenum">
              <a:rPr lang="en-CA" smtClean="0"/>
              <a:t>9</a:t>
            </a:fld>
            <a:endParaRPr lang="en-CA" dirty="0"/>
          </a:p>
        </p:txBody>
      </p:sp>
    </p:spTree>
    <p:extLst>
      <p:ext uri="{BB962C8B-B14F-4D97-AF65-F5344CB8AC3E}">
        <p14:creationId xmlns:p14="http://schemas.microsoft.com/office/powerpoint/2010/main" val="838130569"/>
      </p:ext>
    </p:extLst>
  </p:cSld>
  <p:clrMapOvr>
    <a:masterClrMapping/>
  </p:clrMapOvr>
</p:sld>
</file>

<file path=ppt/theme/theme1.xml><?xml version="1.0" encoding="utf-8"?>
<a:theme xmlns:a="http://schemas.openxmlformats.org/drawingml/2006/main" name="Retrospec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47FF92DC7AB046A29E1CDE370BFE5B" ma:contentTypeVersion="10" ma:contentTypeDescription="Create a new document." ma:contentTypeScope="" ma:versionID="e2dc8456da2decf9bfde3d0d1f222e9c">
  <xsd:schema xmlns:xsd="http://www.w3.org/2001/XMLSchema" xmlns:xs="http://www.w3.org/2001/XMLSchema" xmlns:p="http://schemas.microsoft.com/office/2006/metadata/properties" xmlns:ns3="176515dc-5040-4ef0-af70-ea79ed948236" targetNamespace="http://schemas.microsoft.com/office/2006/metadata/properties" ma:root="true" ma:fieldsID="af045768ce507cd802d5a14955b19d2b" ns3:_="">
    <xsd:import namespace="176515dc-5040-4ef0-af70-ea79ed94823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6515dc-5040-4ef0-af70-ea79ed9482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E7B944-C4A0-4F5C-8F12-6EAEB755FEAF}">
  <ds:schemaRefs>
    <ds:schemaRef ds:uri="http://schemas.microsoft.com/sharepoint/v3/contenttype/forms"/>
  </ds:schemaRefs>
</ds:datastoreItem>
</file>

<file path=customXml/itemProps2.xml><?xml version="1.0" encoding="utf-8"?>
<ds:datastoreItem xmlns:ds="http://schemas.openxmlformats.org/officeDocument/2006/customXml" ds:itemID="{1F2E59DE-6239-42D7-8840-C774BC3ECAD1}">
  <ds:schemaRefs>
    <ds:schemaRef ds:uri="http://schemas.microsoft.com/office/2006/metadata/properties"/>
    <ds:schemaRef ds:uri="http://schemas.microsoft.com/office/infopath/2007/PartnerControls"/>
    <ds:schemaRef ds:uri="http://purl.org/dc/dcmitype/"/>
    <ds:schemaRef ds:uri="http://schemas.microsoft.com/office/2006/documentManagement/types"/>
    <ds:schemaRef ds:uri="176515dc-5040-4ef0-af70-ea79ed948236"/>
    <ds:schemaRef ds:uri="http://purl.org/dc/elements/1.1/"/>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B89BAB9-045E-4CB2-892A-8D6E89277E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6515dc-5040-4ef0-af70-ea79ed9482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5628</TotalTime>
  <Words>4542</Words>
  <Application>Microsoft Office PowerPoint</Application>
  <PresentationFormat>Widescreen</PresentationFormat>
  <Paragraphs>413</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Courier New</vt:lpstr>
      <vt:lpstr>Wingdings</vt:lpstr>
      <vt:lpstr>Retrospect</vt:lpstr>
      <vt:lpstr>    Budgeting and Savings Strategies  (during Covid-19)  Presentation to CUPFA Wednesday June 10, 2020, 19 – 20 h  followed by Q&amp;A</vt:lpstr>
      <vt:lpstr>Disclaimers</vt:lpstr>
      <vt:lpstr>Summary</vt:lpstr>
      <vt:lpstr>About me</vt:lpstr>
      <vt:lpstr>Determining your financial goals</vt:lpstr>
      <vt:lpstr>Goals of this presentation</vt:lpstr>
      <vt:lpstr>General money savings principles </vt:lpstr>
      <vt:lpstr> How to create a Budget step by step</vt:lpstr>
      <vt:lpstr>Income and Revenue augmentation tips</vt:lpstr>
      <vt:lpstr>Income and Revenue augmentation tips</vt:lpstr>
      <vt:lpstr>Income and Revenue augmentation tips</vt:lpstr>
      <vt:lpstr>Income and Revenue augmentation tips</vt:lpstr>
      <vt:lpstr>Spending and expense reduction tips on important expense items</vt:lpstr>
      <vt:lpstr>Spending and expense reduction tips on important expense items</vt:lpstr>
      <vt:lpstr>Spending and expense reduction tips on important expense items</vt:lpstr>
      <vt:lpstr>Spending and expense reduction tips on important expense items</vt:lpstr>
      <vt:lpstr>Spending and expense reduction tips on important expense items</vt:lpstr>
      <vt:lpstr>Spending and expense reduction tips on important expense items</vt:lpstr>
      <vt:lpstr>Spending and expense reduction tips on important expense items</vt:lpstr>
      <vt:lpstr>Spending and expense reduction tips on important expense items</vt:lpstr>
      <vt:lpstr>Spending and expense reduction tips on important expense items</vt:lpstr>
      <vt:lpstr>Spending and expense reduction tips on important expense items</vt:lpstr>
      <vt:lpstr>Spending and expense reduction tips on important expense items</vt:lpstr>
      <vt:lpstr>Spending and expense reduction tips on important expense items</vt:lpstr>
      <vt:lpstr>Spending and expense reduction tips on important expense items</vt:lpstr>
      <vt:lpstr>Spending and expense reduction tips on important expense items – variable</vt:lpstr>
      <vt:lpstr>Spending and expense reduction tips on important expense items - variable</vt:lpstr>
      <vt:lpstr>Spending and expense reduction tips on important expense items - variable</vt:lpstr>
      <vt:lpstr>Spending and expense reduction tips on important expense items - variable</vt:lpstr>
      <vt:lpstr>Spending and expense reduction tips on important expense items - variable</vt:lpstr>
      <vt:lpstr>Spending and expense reduction tips on important expense items - variable</vt:lpstr>
      <vt:lpstr>Spending and expense reduction tips on important expense items</vt:lpstr>
      <vt:lpstr>Spending and expense reduction tips on important expense items</vt:lpstr>
      <vt:lpstr>Spending and expense reduction tips on important expense items</vt:lpstr>
      <vt:lpstr>Spending and expense reduction tips on important expense items</vt:lpstr>
      <vt:lpstr>Conclusion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Riccardo Romeo</dc:creator>
  <cp:lastModifiedBy>Riccardo Romeo</cp:lastModifiedBy>
  <cp:revision>57</cp:revision>
  <cp:lastPrinted>2020-06-10T17:14:28Z</cp:lastPrinted>
  <dcterms:created xsi:type="dcterms:W3CDTF">2020-03-17T01:47:47Z</dcterms:created>
  <dcterms:modified xsi:type="dcterms:W3CDTF">2020-06-10T17:56:26Z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0x010100E147FF92DC7AB046A29E1CDE370BFE5B</vt:lpwstr>
  </property>
</Properties>
</file>