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heme/themeOverride1.xml" ContentType="application/vnd.openxmlformats-officedocument.themeOverr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2.xml" ContentType="application/vnd.openxmlformats-officedocument.themeOverr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2.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3.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4.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8" r:id="rId5"/>
  </p:sldMasterIdLst>
  <p:notesMasterIdLst>
    <p:notesMasterId r:id="rId35"/>
  </p:notesMasterIdLst>
  <p:sldIdLst>
    <p:sldId id="279" r:id="rId6"/>
    <p:sldId id="305" r:id="rId7"/>
    <p:sldId id="280" r:id="rId8"/>
    <p:sldId id="338" r:id="rId9"/>
    <p:sldId id="313" r:id="rId10"/>
    <p:sldId id="314" r:id="rId11"/>
    <p:sldId id="328" r:id="rId12"/>
    <p:sldId id="339" r:id="rId13"/>
    <p:sldId id="288" r:id="rId14"/>
    <p:sldId id="321" r:id="rId15"/>
    <p:sldId id="330" r:id="rId16"/>
    <p:sldId id="298" r:id="rId17"/>
    <p:sldId id="307" r:id="rId18"/>
    <p:sldId id="324" r:id="rId19"/>
    <p:sldId id="325" r:id="rId20"/>
    <p:sldId id="329" r:id="rId21"/>
    <p:sldId id="331" r:id="rId22"/>
    <p:sldId id="332" r:id="rId23"/>
    <p:sldId id="333" r:id="rId24"/>
    <p:sldId id="342" r:id="rId25"/>
    <p:sldId id="334" r:id="rId26"/>
    <p:sldId id="335" r:id="rId27"/>
    <p:sldId id="340" r:id="rId28"/>
    <p:sldId id="336" r:id="rId29"/>
    <p:sldId id="341" r:id="rId30"/>
    <p:sldId id="315" r:id="rId31"/>
    <p:sldId id="316" r:id="rId32"/>
    <p:sldId id="317" r:id="rId33"/>
    <p:sldId id="32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B3FB74E-EFFA-409E-9FA6-22AD76B049E1}">
          <p14:sldIdLst>
            <p14:sldId id="279"/>
            <p14:sldId id="305"/>
          </p14:sldIdLst>
        </p14:section>
        <p14:section name="Who are the respondents" id="{A391CA82-6CF2-485C-8DBE-8B5F70F8C7A5}">
          <p14:sldIdLst>
            <p14:sldId id="280"/>
            <p14:sldId id="338"/>
            <p14:sldId id="313"/>
            <p14:sldId id="314"/>
            <p14:sldId id="328"/>
            <p14:sldId id="339"/>
          </p14:sldIdLst>
        </p14:section>
        <p14:section name="Impacts of COVID-19" id="{A5A0D1F0-807A-42D0-8D88-A81F85F2718D}">
          <p14:sldIdLst>
            <p14:sldId id="288"/>
            <p14:sldId id="321"/>
            <p14:sldId id="330"/>
            <p14:sldId id="298"/>
            <p14:sldId id="307"/>
            <p14:sldId id="324"/>
            <p14:sldId id="325"/>
            <p14:sldId id="329"/>
            <p14:sldId id="331"/>
            <p14:sldId id="332"/>
            <p14:sldId id="333"/>
            <p14:sldId id="342"/>
            <p14:sldId id="334"/>
            <p14:sldId id="335"/>
            <p14:sldId id="340"/>
            <p14:sldId id="336"/>
            <p14:sldId id="341"/>
            <p14:sldId id="315"/>
            <p14:sldId id="316"/>
            <p14:sldId id="317"/>
            <p14:sldId id="32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Lachance" initials="CL" lastIdx="2" clrIdx="0">
    <p:extLst>
      <p:ext uri="{19B8F6BF-5375-455C-9EA6-DF929625EA0E}">
        <p15:presenceInfo xmlns:p15="http://schemas.microsoft.com/office/powerpoint/2012/main" userId="S::lachance@caut.ca::d0fe04de-91bb-4a18-ad73-dbb7b135ae1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64" d="100"/>
          <a:sy n="64" d="100"/>
        </p:scale>
        <p:origin x="66" y="5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3.xml"/><Relationship Id="rId1" Type="http://schemas.microsoft.com/office/2011/relationships/chartStyle" Target="style23.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4.xml"/><Relationship Id="rId1" Type="http://schemas.microsoft.com/office/2011/relationships/chartStyle" Target="style24.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Collège, institut ou école polytechnique </c:v>
                </c:pt>
                <c:pt idx="1">
                  <c:v>Université</c:v>
                </c:pt>
              </c:strCache>
            </c:strRef>
          </c:cat>
          <c:val>
            <c:numRef>
              <c:f>Sheet1!$B$2:$B$3</c:f>
              <c:numCache>
                <c:formatCode>General</c:formatCode>
                <c:ptCount val="2"/>
                <c:pt idx="0">
                  <c:v>0.27</c:v>
                </c:pt>
                <c:pt idx="1">
                  <c:v>0.73</c:v>
                </c:pt>
              </c:numCache>
            </c:numRef>
          </c:val>
          <c:extLst>
            <c:ext xmlns:c16="http://schemas.microsoft.com/office/drawing/2014/chart" uri="{C3380CC4-5D6E-409C-BE32-E72D297353CC}">
              <c16:uniqueId val="{00000000-008D-4730-BE8D-961A96BD2726}"/>
            </c:ext>
          </c:extLst>
        </c:ser>
        <c:dLbls>
          <c:showLegendKey val="0"/>
          <c:showVal val="0"/>
          <c:showCatName val="0"/>
          <c:showSerName val="0"/>
          <c:showPercent val="0"/>
          <c:showBubbleSize val="0"/>
        </c:dLbls>
        <c:gapWidth val="150"/>
        <c:axId val="1529427791"/>
        <c:axId val="869379263"/>
      </c:barChart>
      <c:catAx>
        <c:axId val="1529427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69379263"/>
        <c:crosses val="autoZero"/>
        <c:auto val="1"/>
        <c:lblAlgn val="ctr"/>
        <c:lblOffset val="100"/>
        <c:noMultiLvlLbl val="0"/>
      </c:catAx>
      <c:valAx>
        <c:axId val="8693792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schemeClr val="tx1"/>
                    </a:solidFill>
                    <a:latin typeface="+mn-lt"/>
                    <a:ea typeface="+mn-ea"/>
                    <a:cs typeface="+mn-cs"/>
                  </a:defRPr>
                </a:pPr>
                <a:r>
                  <a:rPr lang="fr-CA" sz="1600" b="0" i="0" baseline="0" noProof="0" dirty="0">
                    <a:solidFill>
                      <a:schemeClr val="tx1"/>
                    </a:solidFill>
                    <a:effectLst/>
                  </a:rPr>
                  <a:t>% de répondants</a:t>
                </a:r>
                <a:endParaRPr lang="fr-CA" sz="1600" noProof="0" dirty="0">
                  <a:solidFill>
                    <a:schemeClr val="tx1"/>
                  </a:solidFill>
                </a:endParaRPr>
              </a:p>
            </c:rich>
          </c:tx>
          <c:layout>
            <c:manualLayout>
              <c:xMode val="edge"/>
              <c:yMode val="edge"/>
              <c:x val="1.9725308767092095E-2"/>
              <c:y val="0.21358658059242783"/>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schemeClr val="tx1"/>
                  </a:solidFill>
                  <a:latin typeface="+mn-lt"/>
                  <a:ea typeface="+mn-ea"/>
                  <a:cs typeface="+mn-cs"/>
                </a:defRPr>
              </a:pPr>
              <a:endParaRPr lang="en-US"/>
            </a:p>
          </c:txPr>
        </c:title>
        <c:numFmt formatCode="0\ %"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9427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1 à 2 heures</c:v>
                </c:pt>
                <c:pt idx="1">
                  <c:v>2 à 5 heures</c:v>
                </c:pt>
                <c:pt idx="2">
                  <c:v>6 à 10 heures</c:v>
                </c:pt>
                <c:pt idx="3">
                  <c:v>Plus de 10 heures</c:v>
                </c:pt>
                <c:pt idx="4">
                  <c:v>Ne sait pas</c:v>
                </c:pt>
              </c:strCache>
            </c:strRef>
          </c:cat>
          <c:val>
            <c:numRef>
              <c:f>Sheet1!$B$2:$B$6</c:f>
              <c:numCache>
                <c:formatCode>0%</c:formatCode>
                <c:ptCount val="5"/>
                <c:pt idx="0">
                  <c:v>0.03</c:v>
                </c:pt>
                <c:pt idx="1">
                  <c:v>0.26</c:v>
                </c:pt>
                <c:pt idx="2">
                  <c:v>0.35</c:v>
                </c:pt>
                <c:pt idx="3">
                  <c:v>0.31</c:v>
                </c:pt>
                <c:pt idx="4">
                  <c:v>0.05</c:v>
                </c:pt>
              </c:numCache>
            </c:numRef>
          </c:val>
          <c:extLst>
            <c:ext xmlns:c16="http://schemas.microsoft.com/office/drawing/2014/chart" uri="{C3380CC4-5D6E-409C-BE32-E72D297353CC}">
              <c16:uniqueId val="{00000000-B375-41D7-90B3-2A38A1E5CCF3}"/>
            </c:ext>
          </c:extLst>
        </c:ser>
        <c:dLbls>
          <c:showLegendKey val="0"/>
          <c:showVal val="0"/>
          <c:showCatName val="0"/>
          <c:showSerName val="0"/>
          <c:showPercent val="0"/>
          <c:showBubbleSize val="0"/>
        </c:dLbls>
        <c:gapWidth val="219"/>
        <c:overlap val="-27"/>
        <c:axId val="1824817487"/>
        <c:axId val="524711599"/>
      </c:barChart>
      <c:catAx>
        <c:axId val="1824817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4817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172009139553023"/>
          <c:y val="4.1059848113868605E-2"/>
          <c:w val="0.76674630096989527"/>
          <c:h val="0.81533984995360087"/>
        </c:manualLayout>
      </c:layout>
      <c:barChart>
        <c:barDir val="col"/>
        <c:grouping val="clustered"/>
        <c:varyColors val="0"/>
        <c:ser>
          <c:idx val="0"/>
          <c:order val="0"/>
          <c:tx>
            <c:strRef>
              <c:f>Sheet1!$B$1</c:f>
              <c:strCache>
                <c:ptCount val="1"/>
                <c:pt idx="0">
                  <c:v>Temps plein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ne travaille plus</c:v>
                </c:pt>
                <c:pt idx="1">
                  <c:v>Je travaille moins</c:v>
                </c:pt>
                <c:pt idx="2">
                  <c:v>Je travaille presque autant</c:v>
                </c:pt>
                <c:pt idx="3">
                  <c:v>Je travaille plus</c:v>
                </c:pt>
              </c:strCache>
            </c:strRef>
          </c:cat>
          <c:val>
            <c:numRef>
              <c:f>Sheet1!$B$2:$B$5</c:f>
              <c:numCache>
                <c:formatCode>0%</c:formatCode>
                <c:ptCount val="4"/>
                <c:pt idx="0">
                  <c:v>6.3327576280944155E-3</c:v>
                </c:pt>
                <c:pt idx="1">
                  <c:v>0.10564191134139321</c:v>
                </c:pt>
                <c:pt idx="2">
                  <c:v>0.35146804835924006</c:v>
                </c:pt>
                <c:pt idx="3">
                  <c:v>0.53655728267127234</c:v>
                </c:pt>
              </c:numCache>
            </c:numRef>
          </c:val>
          <c:extLst>
            <c:ext xmlns:c16="http://schemas.microsoft.com/office/drawing/2014/chart" uri="{C3380CC4-5D6E-409C-BE32-E72D297353CC}">
              <c16:uniqueId val="{00000000-4D43-4B7C-8C92-895E4D0939AD}"/>
            </c:ext>
          </c:extLst>
        </c:ser>
        <c:ser>
          <c:idx val="1"/>
          <c:order val="1"/>
          <c:tx>
            <c:strRef>
              <c:f>Sheet1!$C$1</c:f>
              <c:strCache>
                <c:ptCount val="1"/>
                <c:pt idx="0">
                  <c:v>Temps partiel</c:v>
                </c:pt>
              </c:strCache>
            </c:strRef>
          </c:tx>
          <c:spPr>
            <a:solidFill>
              <a:schemeClr val="accent2"/>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ne travaille plus</c:v>
                </c:pt>
                <c:pt idx="1">
                  <c:v>Je travaille moins</c:v>
                </c:pt>
                <c:pt idx="2">
                  <c:v>Je travaille presque autant</c:v>
                </c:pt>
                <c:pt idx="3">
                  <c:v>Je travaille plus</c:v>
                </c:pt>
              </c:strCache>
            </c:strRef>
          </c:cat>
          <c:val>
            <c:numRef>
              <c:f>Sheet1!$C$2:$C$5</c:f>
              <c:numCache>
                <c:formatCode>0%</c:formatCode>
                <c:ptCount val="4"/>
                <c:pt idx="0">
                  <c:v>0.13456790123456791</c:v>
                </c:pt>
                <c:pt idx="1">
                  <c:v>0.11604938271604938</c:v>
                </c:pt>
                <c:pt idx="2">
                  <c:v>0.22222222222222221</c:v>
                </c:pt>
                <c:pt idx="3">
                  <c:v>0.52716049382716046</c:v>
                </c:pt>
              </c:numCache>
            </c:numRef>
          </c:val>
          <c:extLst>
            <c:ext xmlns:c16="http://schemas.microsoft.com/office/drawing/2014/chart" uri="{C3380CC4-5D6E-409C-BE32-E72D297353CC}">
              <c16:uniqueId val="{00000002-4D43-4B7C-8C92-895E4D0939AD}"/>
            </c:ext>
          </c:extLst>
        </c:ser>
        <c:dLbls>
          <c:dLblPos val="outEnd"/>
          <c:showLegendKey val="0"/>
          <c:showVal val="1"/>
          <c:showCatName val="0"/>
          <c:showSerName val="0"/>
          <c:showPercent val="0"/>
          <c:showBubbleSize val="0"/>
        </c:dLbls>
        <c:gapWidth val="219"/>
        <c:overlap val="-27"/>
        <c:axId val="1529427791"/>
        <c:axId val="869379263"/>
      </c:barChart>
      <c:catAx>
        <c:axId val="1529427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69379263"/>
        <c:crosses val="autoZero"/>
        <c:auto val="1"/>
        <c:lblAlgn val="ctr"/>
        <c:lblOffset val="100"/>
        <c:noMultiLvlLbl val="0"/>
      </c:catAx>
      <c:valAx>
        <c:axId val="8693792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fr-CA" sz="1400" b="0" i="0" baseline="0" noProof="0" dirty="0">
                    <a:solidFill>
                      <a:schemeClr val="tx1"/>
                    </a:solidFill>
                    <a:effectLst/>
                  </a:rPr>
                  <a:t>% de répondants</a:t>
                </a:r>
                <a:endParaRPr lang="fr-CA" sz="1400" noProof="0" dirty="0">
                  <a:solidFill>
                    <a:schemeClr val="tx1"/>
                  </a:solidFill>
                  <a:effectLst/>
                </a:endParaRPr>
              </a:p>
            </c:rich>
          </c:tx>
          <c:layout>
            <c:manualLayout>
              <c:xMode val="edge"/>
              <c:yMode val="edge"/>
              <c:x val="1.4560609252579277E-2"/>
              <c:y val="0.20531682624540404"/>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9427791"/>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125573545029793E-2"/>
          <c:y val="0.13654729884228362"/>
          <c:w val="0.89180144892246915"/>
          <c:h val="0.71212389042436297"/>
        </c:manualLayout>
      </c:layout>
      <c:barChart>
        <c:barDir val="col"/>
        <c:grouping val="clustered"/>
        <c:varyColors val="0"/>
        <c:ser>
          <c:idx val="0"/>
          <c:order val="0"/>
          <c:tx>
            <c:strRef>
              <c:f>Sheet1!$B$1</c:f>
              <c:strCache>
                <c:ptCount val="1"/>
                <c:pt idx="0">
                  <c:v>Personnel de soutien administratif / professionnel et technique / autre</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ne travaille plus</c:v>
                </c:pt>
                <c:pt idx="1">
                  <c:v>Je travaille moins</c:v>
                </c:pt>
                <c:pt idx="2">
                  <c:v>Je travaille presque autant</c:v>
                </c:pt>
                <c:pt idx="3">
                  <c:v>Je travaille plus</c:v>
                </c:pt>
              </c:strCache>
            </c:strRef>
          </c:cat>
          <c:val>
            <c:numRef>
              <c:f>Sheet1!$B$2:$B$5</c:f>
              <c:numCache>
                <c:formatCode>0%</c:formatCode>
                <c:ptCount val="4"/>
                <c:pt idx="0">
                  <c:v>2.4539877300613498E-2</c:v>
                </c:pt>
                <c:pt idx="1">
                  <c:v>0.15950920245398773</c:v>
                </c:pt>
                <c:pt idx="2">
                  <c:v>0.5316973415132924</c:v>
                </c:pt>
                <c:pt idx="3">
                  <c:v>0.28425357873210633</c:v>
                </c:pt>
              </c:numCache>
            </c:numRef>
          </c:val>
          <c:extLst>
            <c:ext xmlns:c16="http://schemas.microsoft.com/office/drawing/2014/chart" uri="{C3380CC4-5D6E-409C-BE32-E72D297353CC}">
              <c16:uniqueId val="{00000000-4D43-4B7C-8C92-895E4D0939AD}"/>
            </c:ext>
          </c:extLst>
        </c:ser>
        <c:ser>
          <c:idx val="1"/>
          <c:order val="1"/>
          <c:tx>
            <c:strRef>
              <c:f>Sheet1!$C$1</c:f>
              <c:strCache>
                <c:ptCount val="1"/>
                <c:pt idx="0">
                  <c:v>Professeur / enseignant (y compris les chargés de cours et chargés d’enseignement)</c:v>
                </c:pt>
              </c:strCache>
            </c:strRef>
          </c:tx>
          <c:spPr>
            <a:solidFill>
              <a:schemeClr val="accent2"/>
            </a:solidFill>
            <a:ln>
              <a:noFill/>
            </a:ln>
            <a:effectLst/>
          </c:spPr>
          <c:invertIfNegative val="0"/>
          <c:dLbls>
            <c:numFmt formatCode="0\ %"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ne travaille plus</c:v>
                </c:pt>
                <c:pt idx="1">
                  <c:v>Je travaille moins</c:v>
                </c:pt>
                <c:pt idx="2">
                  <c:v>Je travaille presque autant</c:v>
                </c:pt>
                <c:pt idx="3">
                  <c:v>Je travaille plus</c:v>
                </c:pt>
              </c:strCache>
            </c:strRef>
          </c:cat>
          <c:val>
            <c:numRef>
              <c:f>Sheet1!$C$2:$C$5</c:f>
              <c:numCache>
                <c:formatCode>0%</c:formatCode>
                <c:ptCount val="4"/>
                <c:pt idx="0">
                  <c:v>2.8878822197055492E-2</c:v>
                </c:pt>
                <c:pt idx="1">
                  <c:v>9.5696489241223107E-2</c:v>
                </c:pt>
                <c:pt idx="2">
                  <c:v>0.28963759909399772</c:v>
                </c:pt>
                <c:pt idx="3">
                  <c:v>0.58578708946772362</c:v>
                </c:pt>
              </c:numCache>
            </c:numRef>
          </c:val>
          <c:extLst>
            <c:ext xmlns:c16="http://schemas.microsoft.com/office/drawing/2014/chart" uri="{C3380CC4-5D6E-409C-BE32-E72D297353CC}">
              <c16:uniqueId val="{00000002-4D43-4B7C-8C92-895E4D0939AD}"/>
            </c:ext>
          </c:extLst>
        </c:ser>
        <c:dLbls>
          <c:dLblPos val="outEnd"/>
          <c:showLegendKey val="0"/>
          <c:showVal val="1"/>
          <c:showCatName val="0"/>
          <c:showSerName val="0"/>
          <c:showPercent val="0"/>
          <c:showBubbleSize val="0"/>
        </c:dLbls>
        <c:gapWidth val="219"/>
        <c:overlap val="-27"/>
        <c:axId val="1529427791"/>
        <c:axId val="869379263"/>
      </c:barChart>
      <c:catAx>
        <c:axId val="15294277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869379263"/>
        <c:crosses val="autoZero"/>
        <c:auto val="1"/>
        <c:lblAlgn val="ctr"/>
        <c:lblOffset val="100"/>
        <c:noMultiLvlLbl val="0"/>
      </c:catAx>
      <c:valAx>
        <c:axId val="8693792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fr-CA" noProof="0" dirty="0">
                    <a:solidFill>
                      <a:schemeClr val="tx1"/>
                    </a:solidFill>
                  </a:rPr>
                  <a:t>% de répondants</a:t>
                </a:r>
              </a:p>
            </c:rich>
          </c:tx>
          <c:layout>
            <c:manualLayout>
              <c:xMode val="edge"/>
              <c:yMode val="edge"/>
              <c:x val="2.2445345344186043E-2"/>
              <c:y val="0.22885441215798955"/>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29427791"/>
        <c:crosses val="autoZero"/>
        <c:crossBetween val="between"/>
      </c:valAx>
      <c:spPr>
        <a:noFill/>
        <a:ln>
          <a:noFill/>
        </a:ln>
        <a:effectLst/>
      </c:spPr>
    </c:plotArea>
    <c:legend>
      <c:legendPos val="t"/>
      <c:layout>
        <c:manualLayout>
          <c:xMode val="edge"/>
          <c:yMode val="edge"/>
          <c:x val="4.9999989936703883E-2"/>
          <c:y val="2.2371942647968969E-2"/>
          <c:w val="0.48080325632161158"/>
          <c:h val="0.35188694146298904"/>
        </c:manualLayout>
      </c:layout>
      <c:overlay val="0"/>
      <c:spPr>
        <a:solidFill>
          <a:schemeClr val="bg1"/>
        </a:solid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FF0000"/>
          </a:solidFill>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Column2</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N’a pas répondu</c:v>
                </c:pt>
                <c:pt idx="1">
                  <c:v>Stress / anxiété / congé de maladie </c:v>
                </c:pt>
                <c:pt idx="2">
                  <c:v>Fin des cours ou de contrat (normal)</c:v>
                </c:pt>
                <c:pt idx="3">
                  <c:v>Moins de travail à faire / travail direct avec les gens</c:v>
                </c:pt>
                <c:pt idx="4">
                  <c:v>Autre</c:v>
                </c:pt>
                <c:pt idx="5">
                  <c:v>Difficulté de travailler à domicile / responsabilités domestiques supplémentaires</c:v>
                </c:pt>
                <c:pt idx="6">
                  <c:v>Contrat non renouvelé / cours d’été annulés</c:v>
                </c:pt>
                <c:pt idx="7">
                  <c:v>J’ai été en auto-quarantaine</c:v>
                </c:pt>
                <c:pt idx="8">
                  <c:v>Mon employeur a réduit mes heures, mais je travaille</c:v>
                </c:pt>
                <c:pt idx="9">
                  <c:v>J’ai été mis(e) en disponibilité</c:v>
                </c:pt>
                <c:pt idx="10">
                  <c:v>Mon employeur ferme temporairement</c:v>
                </c:pt>
                <c:pt idx="11">
                  <c:v>Je m’occupe d’une ou de plusieurs personnes à charge </c:v>
                </c:pt>
              </c:strCache>
            </c:strRef>
          </c:cat>
          <c:val>
            <c:numRef>
              <c:f>Sheet1!$B$2:$B$13</c:f>
              <c:numCache>
                <c:formatCode>0%</c:formatCode>
                <c:ptCount val="12"/>
                <c:pt idx="0">
                  <c:v>5.3097345132743362E-3</c:v>
                </c:pt>
                <c:pt idx="1">
                  <c:v>2.6548672566371681E-2</c:v>
                </c:pt>
                <c:pt idx="2">
                  <c:v>3.3628318584070796E-2</c:v>
                </c:pt>
                <c:pt idx="3">
                  <c:v>3.3628318584070796E-2</c:v>
                </c:pt>
                <c:pt idx="4">
                  <c:v>3.9E-2</c:v>
                </c:pt>
                <c:pt idx="5">
                  <c:v>4.247787610619469E-2</c:v>
                </c:pt>
                <c:pt idx="6">
                  <c:v>6.1946902654867256E-2</c:v>
                </c:pt>
                <c:pt idx="7">
                  <c:v>7.2566371681415928E-2</c:v>
                </c:pt>
                <c:pt idx="8">
                  <c:v>9.0265486725663716E-2</c:v>
                </c:pt>
                <c:pt idx="9">
                  <c:v>0.10265486725663717</c:v>
                </c:pt>
                <c:pt idx="10">
                  <c:v>0.12035398230088495</c:v>
                </c:pt>
                <c:pt idx="11">
                  <c:v>0.39469026548672564</c:v>
                </c:pt>
              </c:numCache>
            </c:numRef>
          </c:val>
          <c:extLst>
            <c:ext xmlns:c16="http://schemas.microsoft.com/office/drawing/2014/chart" uri="{C3380CC4-5D6E-409C-BE32-E72D297353CC}">
              <c16:uniqueId val="{00000000-4D43-4B7C-8C92-895E4D0939AD}"/>
            </c:ext>
          </c:extLst>
        </c:ser>
        <c:dLbls>
          <c:dLblPos val="outEnd"/>
          <c:showLegendKey val="0"/>
          <c:showVal val="1"/>
          <c:showCatName val="0"/>
          <c:showSerName val="0"/>
          <c:showPercent val="0"/>
          <c:showBubbleSize val="0"/>
        </c:dLbls>
        <c:gapWidth val="219"/>
        <c:axId val="1529427791"/>
        <c:axId val="869379263"/>
      </c:barChart>
      <c:catAx>
        <c:axId val="15294277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69379263"/>
        <c:crosses val="autoZero"/>
        <c:auto val="1"/>
        <c:lblAlgn val="ctr"/>
        <c:lblOffset val="100"/>
        <c:noMultiLvlLbl val="0"/>
      </c:catAx>
      <c:valAx>
        <c:axId val="86937926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94277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6"/>
                <c:pt idx="0">
                  <c:v>J’ai été malade</c:v>
                </c:pt>
                <c:pt idx="1">
                  <c:v>Mon cours ne pouvait pas se faire à distance</c:v>
                </c:pt>
                <c:pt idx="2">
                  <c:v>Personne à charge</c:v>
                </c:pt>
                <c:pt idx="3">
                  <c:v>Autre</c:v>
                </c:pt>
                <c:pt idx="4">
                  <c:v>Difficulté à utiliser la technologie</c:v>
                </c:pt>
                <c:pt idx="5">
                  <c:v>Absence d’interactions en face-à-face avec les étudiants</c:v>
                </c:pt>
              </c:strCache>
            </c:strRef>
          </c:cat>
          <c:val>
            <c:numRef>
              <c:f>Sheet1!$B$2:$B$8</c:f>
              <c:numCache>
                <c:formatCode>0%</c:formatCode>
                <c:ptCount val="6"/>
                <c:pt idx="0">
                  <c:v>0.01</c:v>
                </c:pt>
                <c:pt idx="1">
                  <c:v>0.03</c:v>
                </c:pt>
                <c:pt idx="2">
                  <c:v>0.16</c:v>
                </c:pt>
                <c:pt idx="3">
                  <c:v>0.16</c:v>
                </c:pt>
                <c:pt idx="4">
                  <c:v>0.19</c:v>
                </c:pt>
                <c:pt idx="5">
                  <c:v>0.39</c:v>
                </c:pt>
              </c:numCache>
            </c:numRef>
          </c:val>
          <c:extLst>
            <c:ext xmlns:c16="http://schemas.microsoft.com/office/drawing/2014/chart" uri="{C3380CC4-5D6E-409C-BE32-E72D297353CC}">
              <c16:uniqueId val="{00000000-A2A9-4879-98C6-EC83277B380A}"/>
            </c:ext>
          </c:extLst>
        </c:ser>
        <c:dLbls>
          <c:showLegendKey val="0"/>
          <c:showVal val="0"/>
          <c:showCatName val="0"/>
          <c:showSerName val="0"/>
          <c:showPercent val="0"/>
          <c:showBubbleSize val="0"/>
        </c:dLbls>
        <c:gapWidth val="219"/>
        <c:overlap val="-27"/>
        <c:axId val="1824817487"/>
        <c:axId val="524711599"/>
      </c:barChart>
      <c:catAx>
        <c:axId val="1824817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4817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478361619838942"/>
          <c:y val="1.1035063046884525E-2"/>
          <c:w val="0.5252741845812996"/>
          <c:h val="0.86085088904952634"/>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fais plus de recherche</c:v>
                </c:pt>
                <c:pt idx="1">
                  <c:v>Je ne fais plus de recherche depuis la COVID-19</c:v>
                </c:pt>
                <c:pt idx="2">
                  <c:v>Je fais à peu près autant de recherche</c:v>
                </c:pt>
                <c:pt idx="3">
                  <c:v>Je fais moins de recherche</c:v>
                </c:pt>
              </c:strCache>
            </c:strRef>
          </c:cat>
          <c:val>
            <c:numRef>
              <c:f>Sheet1!$B$2:$B$5</c:f>
              <c:numCache>
                <c:formatCode>0%</c:formatCode>
                <c:ptCount val="4"/>
                <c:pt idx="0">
                  <c:v>0.12</c:v>
                </c:pt>
                <c:pt idx="1">
                  <c:v>0.19</c:v>
                </c:pt>
                <c:pt idx="2">
                  <c:v>0.24</c:v>
                </c:pt>
                <c:pt idx="3">
                  <c:v>0.45</c:v>
                </c:pt>
              </c:numCache>
            </c:numRef>
          </c:val>
          <c:extLst>
            <c:ext xmlns:c16="http://schemas.microsoft.com/office/drawing/2014/chart" uri="{C3380CC4-5D6E-409C-BE32-E72D297353CC}">
              <c16:uniqueId val="{00000000-8701-4786-BCA2-243FE1FD2274}"/>
            </c:ext>
          </c:extLst>
        </c:ser>
        <c:dLbls>
          <c:showLegendKey val="0"/>
          <c:showVal val="0"/>
          <c:showCatName val="0"/>
          <c:showSerName val="0"/>
          <c:showPercent val="0"/>
          <c:showBubbleSize val="0"/>
        </c:dLbls>
        <c:gapWidth val="219"/>
        <c:axId val="1824817487"/>
        <c:axId val="524711599"/>
      </c:barChart>
      <c:catAx>
        <c:axId val="18248174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fr-CA" dirty="0">
                    <a:solidFill>
                      <a:schemeClr val="tx1"/>
                    </a:solidFill>
                  </a:rPr>
                  <a:t>% de répondants</a:t>
                </a:r>
              </a:p>
            </c:rich>
          </c:tx>
          <c:layout>
            <c:manualLayout>
              <c:xMode val="edge"/>
              <c:yMode val="edge"/>
              <c:x val="0.60286674371062243"/>
              <c:y val="0.94713169613386483"/>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4817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8318334710843645"/>
          <c:y val="0"/>
          <c:w val="0.38817522659359244"/>
          <c:h val="0.86085088904952634"/>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Ne sait pas ou n’est pas sûr(e)</c:v>
                </c:pt>
                <c:pt idx="1">
                  <c:v>Autre</c:v>
                </c:pt>
                <c:pt idx="2">
                  <c:v>Impossibilité de voyager et d’accéder aux sites d’études</c:v>
                </c:pt>
                <c:pt idx="3">
                  <c:v>Pas assez de temps / priorité à l’enseignement / plus d’obligations</c:v>
                </c:pt>
                <c:pt idx="4">
                  <c:v>Impossibilité de mener des entretiens / des recherches en personne / des recherches sur les personnes</c:v>
                </c:pt>
                <c:pt idx="5">
                  <c:v>Impossibilité d’accéder aux laboratoires ou aux bureaux</c:v>
                </c:pt>
                <c:pt idx="6">
                  <c:v>Personne à charge</c:v>
                </c:pt>
                <c:pt idx="7">
                  <c:v>Impossibilité d’organiser ou de participer à des conférences</c:v>
                </c:pt>
              </c:strCache>
            </c:strRef>
          </c:cat>
          <c:val>
            <c:numRef>
              <c:f>Sheet1!$B$2:$B$9</c:f>
              <c:numCache>
                <c:formatCode>0.00%</c:formatCode>
                <c:ptCount val="8"/>
                <c:pt idx="0">
                  <c:v>0.03</c:v>
                </c:pt>
                <c:pt idx="1">
                  <c:v>4.2000000000000003E-2</c:v>
                </c:pt>
                <c:pt idx="2">
                  <c:v>5.0999999999999997E-2</c:v>
                </c:pt>
                <c:pt idx="3">
                  <c:v>0.191</c:v>
                </c:pt>
                <c:pt idx="4">
                  <c:v>0.20799999999999999</c:v>
                </c:pt>
                <c:pt idx="5">
                  <c:v>0.27700000000000002</c:v>
                </c:pt>
                <c:pt idx="6">
                  <c:v>0.33400000000000002</c:v>
                </c:pt>
                <c:pt idx="7">
                  <c:v>0.44500000000000001</c:v>
                </c:pt>
              </c:numCache>
            </c:numRef>
          </c:val>
          <c:extLst>
            <c:ext xmlns:c16="http://schemas.microsoft.com/office/drawing/2014/chart" uri="{C3380CC4-5D6E-409C-BE32-E72D297353CC}">
              <c16:uniqueId val="{00000000-06A0-4C65-9140-0795B8E92CA8}"/>
            </c:ext>
          </c:extLst>
        </c:ser>
        <c:dLbls>
          <c:showLegendKey val="0"/>
          <c:showVal val="0"/>
          <c:showCatName val="0"/>
          <c:showSerName val="0"/>
          <c:showPercent val="0"/>
          <c:showBubbleSize val="0"/>
        </c:dLbls>
        <c:gapWidth val="219"/>
        <c:axId val="1824817487"/>
        <c:axId val="524711599"/>
      </c:barChart>
      <c:catAx>
        <c:axId val="18248174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fr-CA" dirty="0">
                    <a:solidFill>
                      <a:schemeClr val="tx1"/>
                    </a:solidFill>
                  </a:rPr>
                  <a:t>% de répondants</a:t>
                </a:r>
              </a:p>
            </c:rich>
          </c:tx>
          <c:layout>
            <c:manualLayout>
              <c:xMode val="edge"/>
              <c:yMode val="edge"/>
              <c:x val="0.71926640872310499"/>
              <c:y val="0.94942954669498403"/>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4817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Beaucoup moins élevé</c:v>
                </c:pt>
                <c:pt idx="1">
                  <c:v>Moins élevé</c:v>
                </c:pt>
                <c:pt idx="2">
                  <c:v>Aucun changement</c:v>
                </c:pt>
                <c:pt idx="3">
                  <c:v>Plus élevé</c:v>
                </c:pt>
                <c:pt idx="4">
                  <c:v>Beaucoup plus élevé</c:v>
                </c:pt>
              </c:strCache>
            </c:strRef>
          </c:cat>
          <c:val>
            <c:numRef>
              <c:f>Sheet1!$B$2:$B$6</c:f>
              <c:numCache>
                <c:formatCode>0%</c:formatCode>
                <c:ptCount val="5"/>
                <c:pt idx="0">
                  <c:v>0.01</c:v>
                </c:pt>
                <c:pt idx="1">
                  <c:v>0.04</c:v>
                </c:pt>
                <c:pt idx="2">
                  <c:v>0.11</c:v>
                </c:pt>
                <c:pt idx="3">
                  <c:v>0.48</c:v>
                </c:pt>
                <c:pt idx="4">
                  <c:v>0.36</c:v>
                </c:pt>
              </c:numCache>
            </c:numRef>
          </c:val>
          <c:extLst>
            <c:ext xmlns:c16="http://schemas.microsoft.com/office/drawing/2014/chart" uri="{C3380CC4-5D6E-409C-BE32-E72D297353CC}">
              <c16:uniqueId val="{00000000-2D5D-443F-92A8-482825E45D08}"/>
            </c:ext>
          </c:extLst>
        </c:ser>
        <c:dLbls>
          <c:showLegendKey val="0"/>
          <c:showVal val="0"/>
          <c:showCatName val="0"/>
          <c:showSerName val="0"/>
          <c:showPercent val="0"/>
          <c:showBubbleSize val="0"/>
        </c:dLbls>
        <c:gapWidth val="219"/>
        <c:overlap val="-27"/>
        <c:axId val="1824817487"/>
        <c:axId val="524711599"/>
      </c:barChart>
      <c:catAx>
        <c:axId val="1824817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4817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Préoccupations concernant le bien-être des étudiants</c:v>
                </c:pt>
                <c:pt idx="1">
                  <c:v>Qualité du travail / des cours</c:v>
                </c:pt>
                <c:pt idx="2">
                  <c:v>Absence de consultation/de décision collégiale sur la COVID-19, y compris l'absence de plans et de directives claires</c:v>
                </c:pt>
                <c:pt idx="3">
                  <c:v>Préoccupations sur le budget universitaire et la viabilité financière (surtout en raison de la baisse des inscriptions)</c:v>
                </c:pt>
                <c:pt idx="4">
                  <c:v>Incidence sur la recherche (productivité, délais, etc.)</c:v>
                </c:pt>
                <c:pt idx="5">
                  <c:v>Planification de l'enseignement à distance et du semestre d'automne</c:v>
                </c:pt>
                <c:pt idx="6">
                  <c:v>Sécurité de l'emploi</c:v>
                </c:pt>
                <c:pt idx="7">
                  <c:v>Charge de travail / équilibre vie privée et vie professionnelle</c:v>
                </c:pt>
                <c:pt idx="8">
                  <c:v>Préoccupations liées à l'enseignement/travail en ligne et sans interactions en face-à-face, avec l'incapacité de soutenir les étudiants et les collègues grâce à des interactions ou des explications utiles</c:v>
                </c:pt>
                <c:pt idx="9">
                  <c:v>Santé et sécurité pour soi et pour les autres</c:v>
                </c:pt>
              </c:strCache>
            </c:strRef>
          </c:cat>
          <c:val>
            <c:numRef>
              <c:f>Sheet1!$B$2:$B$11</c:f>
              <c:numCache>
                <c:formatCode>0%</c:formatCode>
                <c:ptCount val="10"/>
                <c:pt idx="0">
                  <c:v>0.09</c:v>
                </c:pt>
                <c:pt idx="1">
                  <c:v>0.1</c:v>
                </c:pt>
                <c:pt idx="2">
                  <c:v>0.1</c:v>
                </c:pt>
                <c:pt idx="3">
                  <c:v>0.1</c:v>
                </c:pt>
                <c:pt idx="4">
                  <c:v>0.11</c:v>
                </c:pt>
                <c:pt idx="5">
                  <c:v>0.17</c:v>
                </c:pt>
                <c:pt idx="6">
                  <c:v>0.21</c:v>
                </c:pt>
                <c:pt idx="7">
                  <c:v>0.32</c:v>
                </c:pt>
                <c:pt idx="8">
                  <c:v>0.34</c:v>
                </c:pt>
                <c:pt idx="9">
                  <c:v>0.34</c:v>
                </c:pt>
              </c:numCache>
            </c:numRef>
          </c:val>
          <c:extLst>
            <c:ext xmlns:c16="http://schemas.microsoft.com/office/drawing/2014/chart" uri="{C3380CC4-5D6E-409C-BE32-E72D297353CC}">
              <c16:uniqueId val="{00000000-0354-49F6-9BD2-5040E97C8D67}"/>
            </c:ext>
          </c:extLst>
        </c:ser>
        <c:dLbls>
          <c:showLegendKey val="0"/>
          <c:showVal val="0"/>
          <c:showCatName val="0"/>
          <c:showSerName val="0"/>
          <c:showPercent val="0"/>
          <c:showBubbleSize val="0"/>
        </c:dLbls>
        <c:gapWidth val="219"/>
        <c:axId val="1824817487"/>
        <c:axId val="524711599"/>
      </c:barChart>
      <c:catAx>
        <c:axId val="18248174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4817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236911945250366"/>
          <c:y val="5.1225172105017563E-2"/>
          <c:w val="0.50254931839057959"/>
          <c:h val="0.85403193920668652"/>
        </c:manualLayout>
      </c:layout>
      <c:barChart>
        <c:barDir val="bar"/>
        <c:grouping val="percentStacked"/>
        <c:varyColors val="0"/>
        <c:ser>
          <c:idx val="0"/>
          <c:order val="0"/>
          <c:tx>
            <c:strRef>
              <c:f>Sheet1!$B$1</c:f>
              <c:strCache>
                <c:ptCount val="1"/>
                <c:pt idx="0">
                  <c:v>Absolument d’accord</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 charge de travail est gérable</c:v>
                </c:pt>
                <c:pt idx="1">
                  <c:v>Les inscriptions seront moins nombreuses cet automne qu’avant la COVID-19</c:v>
                </c:pt>
                <c:pt idx="2">
                  <c:v>Ma charge de travail sera plus grande cet automne qu’elle ne l’était avant la COVID-19</c:v>
                </c:pt>
              </c:strCache>
            </c:strRef>
          </c:cat>
          <c:val>
            <c:numRef>
              <c:f>Sheet1!$B$2:$B$4</c:f>
              <c:numCache>
                <c:formatCode>0%</c:formatCode>
                <c:ptCount val="3"/>
                <c:pt idx="0">
                  <c:v>0.08</c:v>
                </c:pt>
                <c:pt idx="1">
                  <c:v>0.26</c:v>
                </c:pt>
                <c:pt idx="2">
                  <c:v>0.43</c:v>
                </c:pt>
              </c:numCache>
            </c:numRef>
          </c:val>
          <c:extLst>
            <c:ext xmlns:c16="http://schemas.microsoft.com/office/drawing/2014/chart" uri="{C3380CC4-5D6E-409C-BE32-E72D297353CC}">
              <c16:uniqueId val="{00000000-B0BC-4768-BD80-03F8FC0F3760}"/>
            </c:ext>
          </c:extLst>
        </c:ser>
        <c:ser>
          <c:idx val="1"/>
          <c:order val="1"/>
          <c:tx>
            <c:strRef>
              <c:f>Sheet1!$C$1</c:f>
              <c:strCache>
                <c:ptCount val="1"/>
                <c:pt idx="0">
                  <c:v>D’accord</c:v>
                </c:pt>
              </c:strCache>
            </c:strRef>
          </c:tx>
          <c:spPr>
            <a:solidFill>
              <a:schemeClr val="accent2"/>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 charge de travail est gérable</c:v>
                </c:pt>
                <c:pt idx="1">
                  <c:v>Les inscriptions seront moins nombreuses cet automne qu’avant la COVID-19</c:v>
                </c:pt>
                <c:pt idx="2">
                  <c:v>Ma charge de travail sera plus grande cet automne qu’elle ne l’était avant la COVID-19</c:v>
                </c:pt>
              </c:strCache>
            </c:strRef>
          </c:cat>
          <c:val>
            <c:numRef>
              <c:f>Sheet1!$C$2:$C$4</c:f>
              <c:numCache>
                <c:formatCode>0%</c:formatCode>
                <c:ptCount val="3"/>
                <c:pt idx="0">
                  <c:v>0.39</c:v>
                </c:pt>
                <c:pt idx="1">
                  <c:v>0.4</c:v>
                </c:pt>
                <c:pt idx="2">
                  <c:v>0.31</c:v>
                </c:pt>
              </c:numCache>
            </c:numRef>
          </c:val>
          <c:extLst>
            <c:ext xmlns:c16="http://schemas.microsoft.com/office/drawing/2014/chart" uri="{C3380CC4-5D6E-409C-BE32-E72D297353CC}">
              <c16:uniqueId val="{00000001-66A7-4D8E-9335-46DB0E6F470F}"/>
            </c:ext>
          </c:extLst>
        </c:ser>
        <c:ser>
          <c:idx val="2"/>
          <c:order val="2"/>
          <c:tx>
            <c:strRef>
              <c:f>Sheet1!$D$1</c:f>
              <c:strCache>
                <c:ptCount val="1"/>
                <c:pt idx="0">
                  <c:v>Ni d’accord ni pas d’accord</c:v>
                </c:pt>
              </c:strCache>
            </c:strRef>
          </c:tx>
          <c:spPr>
            <a:solidFill>
              <a:schemeClr val="accent3"/>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 charge de travail est gérable</c:v>
                </c:pt>
                <c:pt idx="1">
                  <c:v>Les inscriptions seront moins nombreuses cet automne qu’avant la COVID-19</c:v>
                </c:pt>
                <c:pt idx="2">
                  <c:v>Ma charge de travail sera plus grande cet automne qu’elle ne l’était avant la COVID-19</c:v>
                </c:pt>
              </c:strCache>
            </c:strRef>
          </c:cat>
          <c:val>
            <c:numRef>
              <c:f>Sheet1!$D$2:$D$4</c:f>
              <c:numCache>
                <c:formatCode>0%</c:formatCode>
                <c:ptCount val="3"/>
                <c:pt idx="0">
                  <c:v>0.18</c:v>
                </c:pt>
                <c:pt idx="1">
                  <c:v>0.22</c:v>
                </c:pt>
                <c:pt idx="2">
                  <c:v>0.16</c:v>
                </c:pt>
              </c:numCache>
            </c:numRef>
          </c:val>
          <c:extLst>
            <c:ext xmlns:c16="http://schemas.microsoft.com/office/drawing/2014/chart" uri="{C3380CC4-5D6E-409C-BE32-E72D297353CC}">
              <c16:uniqueId val="{00000002-66A7-4D8E-9335-46DB0E6F470F}"/>
            </c:ext>
          </c:extLst>
        </c:ser>
        <c:ser>
          <c:idx val="3"/>
          <c:order val="3"/>
          <c:tx>
            <c:strRef>
              <c:f>Sheet1!$E$1</c:f>
              <c:strCache>
                <c:ptCount val="1"/>
                <c:pt idx="0">
                  <c:v>Pas d’accord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 charge de travail est gérable</c:v>
                </c:pt>
                <c:pt idx="1">
                  <c:v>Les inscriptions seront moins nombreuses cet automne qu’avant la COVID-19</c:v>
                </c:pt>
                <c:pt idx="2">
                  <c:v>Ma charge de travail sera plus grande cet automne qu’elle ne l’était avant la COVID-19</c:v>
                </c:pt>
              </c:strCache>
            </c:strRef>
          </c:cat>
          <c:val>
            <c:numRef>
              <c:f>Sheet1!$E$2:$E$4</c:f>
              <c:numCache>
                <c:formatCode>0%</c:formatCode>
                <c:ptCount val="3"/>
                <c:pt idx="0">
                  <c:v>0.24</c:v>
                </c:pt>
                <c:pt idx="1">
                  <c:v>0.09</c:v>
                </c:pt>
                <c:pt idx="2">
                  <c:v>7.0000000000000007E-2</c:v>
                </c:pt>
              </c:numCache>
            </c:numRef>
          </c:val>
          <c:extLst>
            <c:ext xmlns:c16="http://schemas.microsoft.com/office/drawing/2014/chart" uri="{C3380CC4-5D6E-409C-BE32-E72D297353CC}">
              <c16:uniqueId val="{00000003-66A7-4D8E-9335-46DB0E6F470F}"/>
            </c:ext>
          </c:extLst>
        </c:ser>
        <c:ser>
          <c:idx val="4"/>
          <c:order val="4"/>
          <c:tx>
            <c:strRef>
              <c:f>Sheet1!$F$1</c:f>
              <c:strCache>
                <c:ptCount val="1"/>
                <c:pt idx="0">
                  <c:v>Absolument pas d’accord</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 charge de travail est gérable</c:v>
                </c:pt>
                <c:pt idx="1">
                  <c:v>Les inscriptions seront moins nombreuses cet automne qu’avant la COVID-19</c:v>
                </c:pt>
                <c:pt idx="2">
                  <c:v>Ma charge de travail sera plus grande cet automne qu’elle ne l’était avant la COVID-19</c:v>
                </c:pt>
              </c:strCache>
            </c:strRef>
          </c:cat>
          <c:val>
            <c:numRef>
              <c:f>Sheet1!$F$2:$F$4</c:f>
              <c:numCache>
                <c:formatCode>0%</c:formatCode>
                <c:ptCount val="3"/>
                <c:pt idx="0">
                  <c:v>0.11</c:v>
                </c:pt>
                <c:pt idx="1">
                  <c:v>0.03</c:v>
                </c:pt>
                <c:pt idx="2">
                  <c:v>0.03</c:v>
                </c:pt>
              </c:numCache>
            </c:numRef>
          </c:val>
          <c:extLst>
            <c:ext xmlns:c16="http://schemas.microsoft.com/office/drawing/2014/chart" uri="{C3380CC4-5D6E-409C-BE32-E72D297353CC}">
              <c16:uniqueId val="{00000004-66A7-4D8E-9335-46DB0E6F470F}"/>
            </c:ext>
          </c:extLst>
        </c:ser>
        <c:dLbls>
          <c:showLegendKey val="0"/>
          <c:showVal val="1"/>
          <c:showCatName val="0"/>
          <c:showSerName val="0"/>
          <c:showPercent val="0"/>
          <c:showBubbleSize val="0"/>
        </c:dLbls>
        <c:gapWidth val="95"/>
        <c:overlap val="100"/>
        <c:axId val="1824817487"/>
        <c:axId val="524711599"/>
      </c:barChart>
      <c:catAx>
        <c:axId val="18248174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1"/>
        <c:axPos val="b"/>
        <c:numFmt formatCode="0%" sourceLinked="1"/>
        <c:majorTickMark val="none"/>
        <c:minorTickMark val="none"/>
        <c:tickLblPos val="nextTo"/>
        <c:crossAx val="1824817487"/>
        <c:crosses val="autoZero"/>
        <c:crossBetween val="between"/>
      </c:valAx>
      <c:spPr>
        <a:noFill/>
        <a:ln>
          <a:noFill/>
        </a:ln>
        <a:effectLst/>
      </c:spPr>
    </c:plotArea>
    <c:legend>
      <c:legendPos val="t"/>
      <c:layout>
        <c:manualLayout>
          <c:xMode val="edge"/>
          <c:yMode val="edge"/>
          <c:x val="0.13389745369000502"/>
          <c:y val="0.9226092171936171"/>
          <c:w val="0.86542545937903947"/>
          <c:h val="6.039383875227200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fr-CA" noProof="0" dirty="0">
                <a:solidFill>
                  <a:schemeClr val="tx1"/>
                </a:solidFill>
              </a:rPr>
              <a:t>% de répondants</a:t>
            </a:r>
          </a:p>
        </c:rich>
      </c:tx>
      <c:layout>
        <c:manualLayout>
          <c:xMode val="edge"/>
          <c:yMode val="edge"/>
          <c:x val="0.65535261834427683"/>
          <c:y val="0.9121950191510324"/>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49171686718162944"/>
          <c:y val="0.13008077929437223"/>
          <c:w val="0.485184930696685"/>
          <c:h val="0.70460487587832155"/>
        </c:manualLayout>
      </c:layout>
      <c:barChart>
        <c:barDir val="bar"/>
        <c:grouping val="clustered"/>
        <c:varyColors val="0"/>
        <c:ser>
          <c:idx val="0"/>
          <c:order val="0"/>
          <c:tx>
            <c:strRef>
              <c:f>Sheet1!$B$1</c:f>
              <c:strCache>
                <c:ptCount val="1"/>
                <c:pt idx="0">
                  <c:v>% of respondents</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Autre</c:v>
                </c:pt>
                <c:pt idx="1">
                  <c:v>Ph. D. ou postdoctorant</c:v>
                </c:pt>
                <c:pt idx="2">
                  <c:v>Bibliothécaire ou archiviste</c:v>
                </c:pt>
                <c:pt idx="3">
                  <c:v>Personnel de soutien administratif / professionnel et technique / autre</c:v>
                </c:pt>
                <c:pt idx="4">
                  <c:v>Professeur / enseignant (y compris les chargés de cours et chargés d’enseignement)</c:v>
                </c:pt>
              </c:strCache>
            </c:strRef>
          </c:cat>
          <c:val>
            <c:numRef>
              <c:f>Sheet1!$B$2:$B$6</c:f>
              <c:numCache>
                <c:formatCode>0%</c:formatCode>
                <c:ptCount val="5"/>
                <c:pt idx="0" formatCode="0.00%">
                  <c:v>1.3599062133645956E-2</c:v>
                </c:pt>
                <c:pt idx="1">
                  <c:v>7.0339976553341153E-3</c:v>
                </c:pt>
                <c:pt idx="2">
                  <c:v>2.7901524032825323E-2</c:v>
                </c:pt>
                <c:pt idx="3">
                  <c:v>0.13012895662368112</c:v>
                </c:pt>
                <c:pt idx="4">
                  <c:v>0.83493552168815943</c:v>
                </c:pt>
              </c:numCache>
            </c:numRef>
          </c:val>
          <c:extLst>
            <c:ext xmlns:c16="http://schemas.microsoft.com/office/drawing/2014/chart" uri="{C3380CC4-5D6E-409C-BE32-E72D297353CC}">
              <c16:uniqueId val="{00000000-5493-434E-8103-81D93F8A29D9}"/>
            </c:ext>
          </c:extLst>
        </c:ser>
        <c:dLbls>
          <c:showLegendKey val="0"/>
          <c:showVal val="0"/>
          <c:showCatName val="0"/>
          <c:showSerName val="0"/>
          <c:showPercent val="0"/>
          <c:showBubbleSize val="0"/>
        </c:dLbls>
        <c:gapWidth val="150"/>
        <c:axId val="1529427791"/>
        <c:axId val="869379263"/>
      </c:barChart>
      <c:valAx>
        <c:axId val="86937926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9427791"/>
        <c:crosses val="autoZero"/>
        <c:crossBetween val="between"/>
      </c:valAx>
      <c:catAx>
        <c:axId val="15294277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69379263"/>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1372748725538731"/>
          <c:y val="3.7842881758603023E-2"/>
          <c:w val="0.4661637632020571"/>
          <c:h val="0.84632086894415459"/>
        </c:manualLayout>
      </c:layout>
      <c:barChart>
        <c:barDir val="bar"/>
        <c:grouping val="percentStacked"/>
        <c:varyColors val="0"/>
        <c:ser>
          <c:idx val="0"/>
          <c:order val="0"/>
          <c:tx>
            <c:strRef>
              <c:f>Sheet1!$B$1</c:f>
              <c:strCache>
                <c:ptCount val="1"/>
                <c:pt idx="0">
                  <c:v>Absolument d’accord</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suis consulté(e) avant que les décisions qui m’affectent soient prises</c:v>
                </c:pt>
                <c:pt idx="1">
                  <c:v>Mon établissement pourra se remettre de la COVID-19</c:v>
                </c:pt>
                <c:pt idx="2">
                  <c:v>Je pense avoir la sécurité d’emploi</c:v>
                </c:pt>
                <c:pt idx="3">
                  <c:v>Je ne serais pas mis(e) en disponibilité au cours des 12 prochains mois</c:v>
                </c:pt>
              </c:strCache>
            </c:strRef>
          </c:cat>
          <c:val>
            <c:numRef>
              <c:f>Sheet1!$B$2:$B$5</c:f>
              <c:numCache>
                <c:formatCode>0%</c:formatCode>
                <c:ptCount val="4"/>
                <c:pt idx="0">
                  <c:v>0.05</c:v>
                </c:pt>
                <c:pt idx="1">
                  <c:v>0.17</c:v>
                </c:pt>
                <c:pt idx="2">
                  <c:v>0.25</c:v>
                </c:pt>
                <c:pt idx="3">
                  <c:v>0.34</c:v>
                </c:pt>
              </c:numCache>
            </c:numRef>
          </c:val>
          <c:extLst>
            <c:ext xmlns:c16="http://schemas.microsoft.com/office/drawing/2014/chart" uri="{C3380CC4-5D6E-409C-BE32-E72D297353CC}">
              <c16:uniqueId val="{00000000-802E-43DF-90A3-2485BC4DCEA6}"/>
            </c:ext>
          </c:extLst>
        </c:ser>
        <c:ser>
          <c:idx val="1"/>
          <c:order val="1"/>
          <c:tx>
            <c:strRef>
              <c:f>Sheet1!$C$1</c:f>
              <c:strCache>
                <c:ptCount val="1"/>
                <c:pt idx="0">
                  <c:v>D’accord</c:v>
                </c:pt>
              </c:strCache>
            </c:strRef>
          </c:tx>
          <c:spPr>
            <a:solidFill>
              <a:schemeClr val="accent2"/>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suis consulté(e) avant que les décisions qui m’affectent soient prises</c:v>
                </c:pt>
                <c:pt idx="1">
                  <c:v>Mon établissement pourra se remettre de la COVID-19</c:v>
                </c:pt>
                <c:pt idx="2">
                  <c:v>Je pense avoir la sécurité d’emploi</c:v>
                </c:pt>
                <c:pt idx="3">
                  <c:v>Je ne serais pas mis(e) en disponibilité au cours des 12 prochains mois</c:v>
                </c:pt>
              </c:strCache>
            </c:strRef>
          </c:cat>
          <c:val>
            <c:numRef>
              <c:f>Sheet1!$C$2:$C$5</c:f>
              <c:numCache>
                <c:formatCode>0%</c:formatCode>
                <c:ptCount val="4"/>
                <c:pt idx="0">
                  <c:v>0.21</c:v>
                </c:pt>
                <c:pt idx="1">
                  <c:v>0.48</c:v>
                </c:pt>
                <c:pt idx="2">
                  <c:v>0.35</c:v>
                </c:pt>
                <c:pt idx="3">
                  <c:v>0.31</c:v>
                </c:pt>
              </c:numCache>
            </c:numRef>
          </c:val>
          <c:extLst>
            <c:ext xmlns:c16="http://schemas.microsoft.com/office/drawing/2014/chart" uri="{C3380CC4-5D6E-409C-BE32-E72D297353CC}">
              <c16:uniqueId val="{00000001-802E-43DF-90A3-2485BC4DCEA6}"/>
            </c:ext>
          </c:extLst>
        </c:ser>
        <c:ser>
          <c:idx val="2"/>
          <c:order val="2"/>
          <c:tx>
            <c:strRef>
              <c:f>Sheet1!$D$1</c:f>
              <c:strCache>
                <c:ptCount val="1"/>
                <c:pt idx="0">
                  <c:v>Ni d’accord ni pas d’accord</c:v>
                </c:pt>
              </c:strCache>
            </c:strRef>
          </c:tx>
          <c:spPr>
            <a:solidFill>
              <a:schemeClr val="accent3"/>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suis consulté(e) avant que les décisions qui m’affectent soient prises</c:v>
                </c:pt>
                <c:pt idx="1">
                  <c:v>Mon établissement pourra se remettre de la COVID-19</c:v>
                </c:pt>
                <c:pt idx="2">
                  <c:v>Je pense avoir la sécurité d’emploi</c:v>
                </c:pt>
                <c:pt idx="3">
                  <c:v>Je ne serais pas mis(e) en disponibilité au cours des 12 prochains mois</c:v>
                </c:pt>
              </c:strCache>
            </c:strRef>
          </c:cat>
          <c:val>
            <c:numRef>
              <c:f>Sheet1!$D$2:$D$5</c:f>
              <c:numCache>
                <c:formatCode>0%</c:formatCode>
                <c:ptCount val="4"/>
                <c:pt idx="0">
                  <c:v>0.19</c:v>
                </c:pt>
                <c:pt idx="1">
                  <c:v>0.25</c:v>
                </c:pt>
                <c:pt idx="2">
                  <c:v>0.16</c:v>
                </c:pt>
                <c:pt idx="3">
                  <c:v>0.21</c:v>
                </c:pt>
              </c:numCache>
            </c:numRef>
          </c:val>
          <c:extLst>
            <c:ext xmlns:c16="http://schemas.microsoft.com/office/drawing/2014/chart" uri="{C3380CC4-5D6E-409C-BE32-E72D297353CC}">
              <c16:uniqueId val="{00000002-802E-43DF-90A3-2485BC4DCEA6}"/>
            </c:ext>
          </c:extLst>
        </c:ser>
        <c:ser>
          <c:idx val="3"/>
          <c:order val="3"/>
          <c:tx>
            <c:strRef>
              <c:f>Sheet1!$E$1</c:f>
              <c:strCache>
                <c:ptCount val="1"/>
                <c:pt idx="0">
                  <c:v>Pas d’accord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suis consulté(e) avant que les décisions qui m’affectent soient prises</c:v>
                </c:pt>
                <c:pt idx="1">
                  <c:v>Mon établissement pourra se remettre de la COVID-19</c:v>
                </c:pt>
                <c:pt idx="2">
                  <c:v>Je pense avoir la sécurité d’emploi</c:v>
                </c:pt>
                <c:pt idx="3">
                  <c:v>Je ne serais pas mis(e) en disponibilité au cours des 12 prochains mois</c:v>
                </c:pt>
              </c:strCache>
            </c:strRef>
          </c:cat>
          <c:val>
            <c:numRef>
              <c:f>Sheet1!$E$2:$E$5</c:f>
              <c:numCache>
                <c:formatCode>0%</c:formatCode>
                <c:ptCount val="4"/>
                <c:pt idx="0">
                  <c:v>0.27</c:v>
                </c:pt>
                <c:pt idx="1">
                  <c:v>0.08</c:v>
                </c:pt>
                <c:pt idx="2">
                  <c:v>0.13</c:v>
                </c:pt>
                <c:pt idx="3">
                  <c:v>7.0000000000000007E-2</c:v>
                </c:pt>
              </c:numCache>
            </c:numRef>
          </c:val>
          <c:extLst>
            <c:ext xmlns:c16="http://schemas.microsoft.com/office/drawing/2014/chart" uri="{C3380CC4-5D6E-409C-BE32-E72D297353CC}">
              <c16:uniqueId val="{00000003-802E-43DF-90A3-2485BC4DCEA6}"/>
            </c:ext>
          </c:extLst>
        </c:ser>
        <c:ser>
          <c:idx val="4"/>
          <c:order val="4"/>
          <c:tx>
            <c:strRef>
              <c:f>Sheet1!$F$1</c:f>
              <c:strCache>
                <c:ptCount val="1"/>
                <c:pt idx="0">
                  <c:v>Absolument pas d’accord</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suis consulté(e) avant que les décisions qui m’affectent soient prises</c:v>
                </c:pt>
                <c:pt idx="1">
                  <c:v>Mon établissement pourra se remettre de la COVID-19</c:v>
                </c:pt>
                <c:pt idx="2">
                  <c:v>Je pense avoir la sécurité d’emploi</c:v>
                </c:pt>
                <c:pt idx="3">
                  <c:v>Je ne serais pas mis(e) en disponibilité au cours des 12 prochains mois</c:v>
                </c:pt>
              </c:strCache>
            </c:strRef>
          </c:cat>
          <c:val>
            <c:numRef>
              <c:f>Sheet1!$F$2:$F$5</c:f>
              <c:numCache>
                <c:formatCode>0%</c:formatCode>
                <c:ptCount val="4"/>
                <c:pt idx="0">
                  <c:v>0.27</c:v>
                </c:pt>
                <c:pt idx="1">
                  <c:v>0.02</c:v>
                </c:pt>
                <c:pt idx="2">
                  <c:v>0.11</c:v>
                </c:pt>
                <c:pt idx="3">
                  <c:v>0.06</c:v>
                </c:pt>
              </c:numCache>
            </c:numRef>
          </c:val>
          <c:extLst>
            <c:ext xmlns:c16="http://schemas.microsoft.com/office/drawing/2014/chart" uri="{C3380CC4-5D6E-409C-BE32-E72D297353CC}">
              <c16:uniqueId val="{00000004-802E-43DF-90A3-2485BC4DCEA6}"/>
            </c:ext>
          </c:extLst>
        </c:ser>
        <c:dLbls>
          <c:showLegendKey val="0"/>
          <c:showVal val="1"/>
          <c:showCatName val="0"/>
          <c:showSerName val="0"/>
          <c:showPercent val="0"/>
          <c:showBubbleSize val="0"/>
        </c:dLbls>
        <c:gapWidth val="95"/>
        <c:overlap val="100"/>
        <c:axId val="1824817487"/>
        <c:axId val="524711599"/>
      </c:barChart>
      <c:catAx>
        <c:axId val="18248174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1"/>
        <c:axPos val="b"/>
        <c:numFmt formatCode="0%" sourceLinked="1"/>
        <c:majorTickMark val="none"/>
        <c:minorTickMark val="none"/>
        <c:tickLblPos val="nextTo"/>
        <c:crossAx val="1824817487"/>
        <c:crosses val="autoZero"/>
        <c:crossBetween val="between"/>
      </c:valAx>
      <c:spPr>
        <a:noFill/>
        <a:ln>
          <a:noFill/>
        </a:ln>
        <a:effectLst/>
      </c:spPr>
    </c:plotArea>
    <c:legend>
      <c:legendPos val="t"/>
      <c:layout>
        <c:manualLayout>
          <c:xMode val="edge"/>
          <c:yMode val="edge"/>
          <c:x val="0.1883262573361805"/>
          <c:y val="0.90406974902906079"/>
          <c:w val="0.81167378844194205"/>
          <c:h val="6.35842704913235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fr-CA" sz="1862" b="0" i="0" u="none" strike="noStrike" baseline="0" noProof="0" dirty="0">
                <a:solidFill>
                  <a:schemeClr val="tx1"/>
                </a:solidFill>
                <a:effectLst/>
              </a:rPr>
              <a:t>Je pense avoir la sécurité de l’emploi</a:t>
            </a:r>
            <a:endParaRPr lang="fr-CA" noProof="0" dirty="0">
              <a:solidFill>
                <a:schemeClr val="tx1"/>
              </a:solidFill>
            </a:endParaRPr>
          </a:p>
        </c:rich>
      </c:tx>
      <c:layout>
        <c:manualLayout>
          <c:xMode val="edge"/>
          <c:yMode val="edge"/>
          <c:x val="0.31377215061673669"/>
          <c:y val="4.265908760609069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510367621071193"/>
          <c:y val="0.23428639631927092"/>
          <c:w val="0.82473633954977854"/>
          <c:h val="0.73443027276959583"/>
        </c:manualLayout>
      </c:layout>
      <c:barChart>
        <c:barDir val="bar"/>
        <c:grouping val="percentStacked"/>
        <c:varyColors val="0"/>
        <c:ser>
          <c:idx val="0"/>
          <c:order val="0"/>
          <c:tx>
            <c:strRef>
              <c:f>Sheet1!$A$2</c:f>
              <c:strCache>
                <c:ptCount val="1"/>
                <c:pt idx="0">
                  <c:v>Absolument d’accord/d'accord</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Temps plein</c:v>
                </c:pt>
                <c:pt idx="1">
                  <c:v>Temps partiel</c:v>
                </c:pt>
              </c:strCache>
            </c:strRef>
          </c:cat>
          <c:val>
            <c:numRef>
              <c:f>Sheet1!$B$2:$C$2</c:f>
              <c:numCache>
                <c:formatCode>General</c:formatCode>
                <c:ptCount val="2"/>
                <c:pt idx="0">
                  <c:v>0.68116788321167876</c:v>
                </c:pt>
                <c:pt idx="1">
                  <c:v>0.21593830334190231</c:v>
                </c:pt>
              </c:numCache>
            </c:numRef>
          </c:val>
          <c:extLst>
            <c:ext xmlns:c16="http://schemas.microsoft.com/office/drawing/2014/chart" uri="{C3380CC4-5D6E-409C-BE32-E72D297353CC}">
              <c16:uniqueId val="{00000000-EB0B-4D7F-99A4-D8959810B15E}"/>
            </c:ext>
          </c:extLst>
        </c:ser>
        <c:ser>
          <c:idx val="1"/>
          <c:order val="1"/>
          <c:tx>
            <c:strRef>
              <c:f>Sheet1!$A$3</c:f>
              <c:strCache>
                <c:ptCount val="1"/>
                <c:pt idx="0">
                  <c:v>Neutre</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Temps plein</c:v>
                </c:pt>
                <c:pt idx="1">
                  <c:v>Temps partiel</c:v>
                </c:pt>
              </c:strCache>
            </c:strRef>
          </c:cat>
          <c:val>
            <c:numRef>
              <c:f>Sheet1!$B$3:$C$3</c:f>
              <c:numCache>
                <c:formatCode>General</c:formatCode>
                <c:ptCount val="2"/>
                <c:pt idx="0">
                  <c:v>0.1637956204379562</c:v>
                </c:pt>
                <c:pt idx="1">
                  <c:v>0.16323907455012854</c:v>
                </c:pt>
              </c:numCache>
            </c:numRef>
          </c:val>
          <c:extLst>
            <c:ext xmlns:c16="http://schemas.microsoft.com/office/drawing/2014/chart" uri="{C3380CC4-5D6E-409C-BE32-E72D297353CC}">
              <c16:uniqueId val="{00000001-EB0B-4D7F-99A4-D8959810B15E}"/>
            </c:ext>
          </c:extLst>
        </c:ser>
        <c:ser>
          <c:idx val="2"/>
          <c:order val="2"/>
          <c:tx>
            <c:strRef>
              <c:f>Sheet1!$A$4</c:f>
              <c:strCache>
                <c:ptCount val="1"/>
                <c:pt idx="0">
                  <c:v>Absolument pas d’accord/pas d'accord</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Temps plein</c:v>
                </c:pt>
                <c:pt idx="1">
                  <c:v>Temps partiel</c:v>
                </c:pt>
              </c:strCache>
            </c:strRef>
          </c:cat>
          <c:val>
            <c:numRef>
              <c:f>Sheet1!$B$4:$C$4</c:f>
              <c:numCache>
                <c:formatCode>General</c:formatCode>
                <c:ptCount val="2"/>
                <c:pt idx="0">
                  <c:v>0.15503649635036498</c:v>
                </c:pt>
                <c:pt idx="1">
                  <c:v>0.62082262210796912</c:v>
                </c:pt>
              </c:numCache>
            </c:numRef>
          </c:val>
          <c:extLst>
            <c:ext xmlns:c16="http://schemas.microsoft.com/office/drawing/2014/chart" uri="{C3380CC4-5D6E-409C-BE32-E72D297353CC}">
              <c16:uniqueId val="{00000004-EB0B-4D7F-99A4-D8959810B15E}"/>
            </c:ext>
          </c:extLst>
        </c:ser>
        <c:dLbls>
          <c:showLegendKey val="0"/>
          <c:showVal val="1"/>
          <c:showCatName val="0"/>
          <c:showSerName val="0"/>
          <c:showPercent val="0"/>
          <c:showBubbleSize val="0"/>
        </c:dLbls>
        <c:gapWidth val="95"/>
        <c:overlap val="100"/>
        <c:axId val="1776102976"/>
        <c:axId val="1780226384"/>
      </c:barChart>
      <c:catAx>
        <c:axId val="1776102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0226384"/>
        <c:crosses val="autoZero"/>
        <c:auto val="1"/>
        <c:lblAlgn val="ctr"/>
        <c:lblOffset val="100"/>
        <c:noMultiLvlLbl val="0"/>
      </c:catAx>
      <c:valAx>
        <c:axId val="1780226384"/>
        <c:scaling>
          <c:orientation val="minMax"/>
        </c:scaling>
        <c:delete val="1"/>
        <c:axPos val="b"/>
        <c:numFmt formatCode="0%" sourceLinked="1"/>
        <c:majorTickMark val="none"/>
        <c:minorTickMark val="none"/>
        <c:tickLblPos val="nextTo"/>
        <c:crossAx val="1776102976"/>
        <c:crosses val="autoZero"/>
        <c:crossBetween val="between"/>
      </c:valAx>
      <c:spPr>
        <a:noFill/>
        <a:ln>
          <a:noFill/>
        </a:ln>
        <a:effectLst/>
      </c:spPr>
    </c:plotArea>
    <c:legend>
      <c:legendPos val="t"/>
      <c:layout>
        <c:manualLayout>
          <c:xMode val="edge"/>
          <c:yMode val="edge"/>
          <c:x val="6.0764945672437771E-3"/>
          <c:y val="0.13827232262720862"/>
          <c:w val="0.94159565948322643"/>
          <c:h val="0.1443610396456317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fr-CA" sz="1600" b="0" i="0" u="none" strike="noStrike" baseline="0" noProof="0" dirty="0">
                <a:solidFill>
                  <a:schemeClr val="tx1"/>
                </a:solidFill>
                <a:effectLst/>
              </a:rPr>
              <a:t>Je ne serais pas mis(e) en disponibilité dans les 12 prochains mois</a:t>
            </a:r>
            <a:endParaRPr lang="fr-CA" sz="1600" noProof="0" dirty="0">
              <a:solidFill>
                <a:schemeClr val="tx1"/>
              </a:solidFill>
            </a:endParaRPr>
          </a:p>
        </c:rich>
      </c:tx>
      <c:layout>
        <c:manualLayout>
          <c:xMode val="edge"/>
          <c:yMode val="edge"/>
          <c:x val="0.10853240598390845"/>
          <c:y val="1.4994227812616072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6753710036326999"/>
          <c:y val="0.24290932411924263"/>
          <c:w val="0.81109847355568165"/>
          <c:h val="0.7570906758807574"/>
        </c:manualLayout>
      </c:layout>
      <c:barChart>
        <c:barDir val="bar"/>
        <c:grouping val="percentStacked"/>
        <c:varyColors val="0"/>
        <c:ser>
          <c:idx val="0"/>
          <c:order val="0"/>
          <c:tx>
            <c:strRef>
              <c:f>Sheet1!$A$2</c:f>
              <c:strCache>
                <c:ptCount val="1"/>
                <c:pt idx="0">
                  <c:v>Absolument d'accord/d'accord</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Temps plein</c:v>
                </c:pt>
                <c:pt idx="1">
                  <c:v>Temps partiel</c:v>
                </c:pt>
              </c:strCache>
            </c:strRef>
          </c:cat>
          <c:val>
            <c:numRef>
              <c:f>Sheet1!$B$2:$C$2</c:f>
              <c:numCache>
                <c:formatCode>General</c:formatCode>
                <c:ptCount val="2"/>
                <c:pt idx="0">
                  <c:v>0.72222222222222221</c:v>
                </c:pt>
                <c:pt idx="1">
                  <c:v>0.31206657420249651</c:v>
                </c:pt>
              </c:numCache>
            </c:numRef>
          </c:val>
          <c:extLst>
            <c:ext xmlns:c16="http://schemas.microsoft.com/office/drawing/2014/chart" uri="{C3380CC4-5D6E-409C-BE32-E72D297353CC}">
              <c16:uniqueId val="{00000000-5AA4-4A1C-9756-0C978EF8E8BC}"/>
            </c:ext>
          </c:extLst>
        </c:ser>
        <c:ser>
          <c:idx val="1"/>
          <c:order val="1"/>
          <c:tx>
            <c:strRef>
              <c:f>Sheet1!$A$3</c:f>
              <c:strCache>
                <c:ptCount val="1"/>
                <c:pt idx="0">
                  <c:v>Neutre</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Temps plein</c:v>
                </c:pt>
                <c:pt idx="1">
                  <c:v>Temps partiel</c:v>
                </c:pt>
              </c:strCache>
            </c:strRef>
          </c:cat>
          <c:val>
            <c:numRef>
              <c:f>Sheet1!$B$3:$C$3</c:f>
              <c:numCache>
                <c:formatCode>General</c:formatCode>
                <c:ptCount val="2"/>
                <c:pt idx="0">
                  <c:v>0.18835412953060013</c:v>
                </c:pt>
                <c:pt idx="1">
                  <c:v>0.3300970873786408</c:v>
                </c:pt>
              </c:numCache>
            </c:numRef>
          </c:val>
          <c:extLst>
            <c:ext xmlns:c16="http://schemas.microsoft.com/office/drawing/2014/chart" uri="{C3380CC4-5D6E-409C-BE32-E72D297353CC}">
              <c16:uniqueId val="{00000001-5AA4-4A1C-9756-0C978EF8E8BC}"/>
            </c:ext>
          </c:extLst>
        </c:ser>
        <c:ser>
          <c:idx val="2"/>
          <c:order val="2"/>
          <c:tx>
            <c:strRef>
              <c:f>Sheet1!$A$4</c:f>
              <c:strCache>
                <c:ptCount val="1"/>
                <c:pt idx="0">
                  <c:v>Absolument pas d'accord/pas d'accord</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Temps plein</c:v>
                </c:pt>
                <c:pt idx="1">
                  <c:v>Temps partiel</c:v>
                </c:pt>
              </c:strCache>
            </c:strRef>
          </c:cat>
          <c:val>
            <c:numRef>
              <c:f>Sheet1!$B$4:$C$4</c:f>
              <c:numCache>
                <c:formatCode>General</c:formatCode>
                <c:ptCount val="2"/>
                <c:pt idx="0">
                  <c:v>8.9423648247177662E-2</c:v>
                </c:pt>
                <c:pt idx="1">
                  <c:v>0.3578363384188627</c:v>
                </c:pt>
              </c:numCache>
            </c:numRef>
          </c:val>
          <c:extLst>
            <c:ext xmlns:c16="http://schemas.microsoft.com/office/drawing/2014/chart" uri="{C3380CC4-5D6E-409C-BE32-E72D297353CC}">
              <c16:uniqueId val="{00000002-5AA4-4A1C-9756-0C978EF8E8BC}"/>
            </c:ext>
          </c:extLst>
        </c:ser>
        <c:dLbls>
          <c:showLegendKey val="0"/>
          <c:showVal val="1"/>
          <c:showCatName val="0"/>
          <c:showSerName val="0"/>
          <c:showPercent val="0"/>
          <c:showBubbleSize val="0"/>
        </c:dLbls>
        <c:gapWidth val="95"/>
        <c:overlap val="100"/>
        <c:axId val="1776102976"/>
        <c:axId val="1780226384"/>
      </c:barChart>
      <c:catAx>
        <c:axId val="1776102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80226384"/>
        <c:crosses val="autoZero"/>
        <c:auto val="1"/>
        <c:lblAlgn val="ctr"/>
        <c:lblOffset val="100"/>
        <c:noMultiLvlLbl val="0"/>
      </c:catAx>
      <c:valAx>
        <c:axId val="1780226384"/>
        <c:scaling>
          <c:orientation val="minMax"/>
        </c:scaling>
        <c:delete val="1"/>
        <c:axPos val="b"/>
        <c:numFmt formatCode="0%" sourceLinked="1"/>
        <c:majorTickMark val="none"/>
        <c:minorTickMark val="none"/>
        <c:tickLblPos val="nextTo"/>
        <c:crossAx val="1776102976"/>
        <c:crosses val="autoZero"/>
        <c:crossBetween val="between"/>
      </c:valAx>
      <c:spPr>
        <a:noFill/>
        <a:ln>
          <a:noFill/>
        </a:ln>
        <a:effectLst/>
      </c:spPr>
    </c:plotArea>
    <c:legend>
      <c:legendPos val="t"/>
      <c:layout>
        <c:manualLayout>
          <c:xMode val="edge"/>
          <c:yMode val="edge"/>
          <c:x val="0.23773895961039362"/>
          <c:y val="0.15366084662368951"/>
          <c:w val="0.57199839626617865"/>
          <c:h val="0.1732817972671780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Strongly agree</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L’éclosion de COVID-19 pourrait avoir des incidences positives et générer des innovations surprenantes dans l’enseignement</c:v>
                </c:pt>
                <c:pt idx="1">
                  <c:v>Mes cours qui se sont déroulés en ligne auront de nouveau lieu en face-à-face après la COVID-19</c:v>
                </c:pt>
                <c:pt idx="2">
                  <c:v>Je crains que le passage à un apprentissage à distance d’urgence ait une incidence durable sur la qualité de l’enseignement</c:v>
                </c:pt>
              </c:strCache>
            </c:strRef>
          </c:cat>
          <c:val>
            <c:numRef>
              <c:f>Sheet1!$B$2:$B$4</c:f>
              <c:numCache>
                <c:formatCode>0%</c:formatCode>
                <c:ptCount val="3"/>
                <c:pt idx="0">
                  <c:v>0.12</c:v>
                </c:pt>
                <c:pt idx="1">
                  <c:v>0.22</c:v>
                </c:pt>
                <c:pt idx="2">
                  <c:v>0.3</c:v>
                </c:pt>
              </c:numCache>
            </c:numRef>
          </c:val>
          <c:extLst>
            <c:ext xmlns:c16="http://schemas.microsoft.com/office/drawing/2014/chart" uri="{C3380CC4-5D6E-409C-BE32-E72D297353CC}">
              <c16:uniqueId val="{00000000-C598-44D8-98EF-1BC2C7343E9B}"/>
            </c:ext>
          </c:extLst>
        </c:ser>
        <c:ser>
          <c:idx val="1"/>
          <c:order val="1"/>
          <c:tx>
            <c:strRef>
              <c:f>Sheet1!$C$1</c:f>
              <c:strCache>
                <c:ptCount val="1"/>
                <c:pt idx="0">
                  <c:v>Agree</c:v>
                </c:pt>
              </c:strCache>
            </c:strRef>
          </c:tx>
          <c:spPr>
            <a:solidFill>
              <a:schemeClr val="accent2"/>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L’éclosion de COVID-19 pourrait avoir des incidences positives et générer des innovations surprenantes dans l’enseignement</c:v>
                </c:pt>
                <c:pt idx="1">
                  <c:v>Mes cours qui se sont déroulés en ligne auront de nouveau lieu en face-à-face après la COVID-19</c:v>
                </c:pt>
                <c:pt idx="2">
                  <c:v>Je crains que le passage à un apprentissage à distance d’urgence ait une incidence durable sur la qualité de l’enseignement</c:v>
                </c:pt>
              </c:strCache>
            </c:strRef>
          </c:cat>
          <c:val>
            <c:numRef>
              <c:f>Sheet1!$C$2:$C$4</c:f>
              <c:numCache>
                <c:formatCode>0%</c:formatCode>
                <c:ptCount val="3"/>
                <c:pt idx="0">
                  <c:v>0.46</c:v>
                </c:pt>
                <c:pt idx="1">
                  <c:v>0.39</c:v>
                </c:pt>
                <c:pt idx="2">
                  <c:v>0.38</c:v>
                </c:pt>
              </c:numCache>
            </c:numRef>
          </c:val>
          <c:extLst>
            <c:ext xmlns:c16="http://schemas.microsoft.com/office/drawing/2014/chart" uri="{C3380CC4-5D6E-409C-BE32-E72D297353CC}">
              <c16:uniqueId val="{00000001-C598-44D8-98EF-1BC2C7343E9B}"/>
            </c:ext>
          </c:extLst>
        </c:ser>
        <c:ser>
          <c:idx val="2"/>
          <c:order val="2"/>
          <c:tx>
            <c:strRef>
              <c:f>Sheet1!$D$1</c:f>
              <c:strCache>
                <c:ptCount val="1"/>
                <c:pt idx="0">
                  <c:v>Neither agree nor disagree</c:v>
                </c:pt>
              </c:strCache>
            </c:strRef>
          </c:tx>
          <c:spPr>
            <a:solidFill>
              <a:schemeClr val="accent3"/>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L’éclosion de COVID-19 pourrait avoir des incidences positives et générer des innovations surprenantes dans l’enseignement</c:v>
                </c:pt>
                <c:pt idx="1">
                  <c:v>Mes cours qui se sont déroulés en ligne auront de nouveau lieu en face-à-face après la COVID-19</c:v>
                </c:pt>
                <c:pt idx="2">
                  <c:v>Je crains que le passage à un apprentissage à distance d’urgence ait une incidence durable sur la qualité de l’enseignement</c:v>
                </c:pt>
              </c:strCache>
            </c:strRef>
          </c:cat>
          <c:val>
            <c:numRef>
              <c:f>Sheet1!$D$2:$D$4</c:f>
              <c:numCache>
                <c:formatCode>0%</c:formatCode>
                <c:ptCount val="3"/>
                <c:pt idx="0">
                  <c:v>0.23</c:v>
                </c:pt>
                <c:pt idx="1">
                  <c:v>0.26</c:v>
                </c:pt>
                <c:pt idx="2">
                  <c:v>0.15</c:v>
                </c:pt>
              </c:numCache>
            </c:numRef>
          </c:val>
          <c:extLst>
            <c:ext xmlns:c16="http://schemas.microsoft.com/office/drawing/2014/chart" uri="{C3380CC4-5D6E-409C-BE32-E72D297353CC}">
              <c16:uniqueId val="{00000002-C598-44D8-98EF-1BC2C7343E9B}"/>
            </c:ext>
          </c:extLst>
        </c:ser>
        <c:ser>
          <c:idx val="3"/>
          <c:order val="3"/>
          <c:tx>
            <c:strRef>
              <c:f>Sheet1!$E$1</c:f>
              <c:strCache>
                <c:ptCount val="1"/>
                <c:pt idx="0">
                  <c:v>Disagree</c:v>
                </c:pt>
              </c:strCache>
            </c:strRef>
          </c:tx>
          <c:spPr>
            <a:solidFill>
              <a:schemeClr val="accent4"/>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L’éclosion de COVID-19 pourrait avoir des incidences positives et générer des innovations surprenantes dans l’enseignement</c:v>
                </c:pt>
                <c:pt idx="1">
                  <c:v>Mes cours qui se sont déroulés en ligne auront de nouveau lieu en face-à-face après la COVID-19</c:v>
                </c:pt>
                <c:pt idx="2">
                  <c:v>Je crains que le passage à un apprentissage à distance d’urgence ait une incidence durable sur la qualité de l’enseignement</c:v>
                </c:pt>
              </c:strCache>
            </c:strRef>
          </c:cat>
          <c:val>
            <c:numRef>
              <c:f>Sheet1!$E$2:$E$4</c:f>
              <c:numCache>
                <c:formatCode>0%</c:formatCode>
                <c:ptCount val="3"/>
                <c:pt idx="0">
                  <c:v>0.12</c:v>
                </c:pt>
                <c:pt idx="1">
                  <c:v>0.1</c:v>
                </c:pt>
                <c:pt idx="2">
                  <c:v>0.13</c:v>
                </c:pt>
              </c:numCache>
            </c:numRef>
          </c:val>
          <c:extLst>
            <c:ext xmlns:c16="http://schemas.microsoft.com/office/drawing/2014/chart" uri="{C3380CC4-5D6E-409C-BE32-E72D297353CC}">
              <c16:uniqueId val="{00000003-C598-44D8-98EF-1BC2C7343E9B}"/>
            </c:ext>
          </c:extLst>
        </c:ser>
        <c:ser>
          <c:idx val="4"/>
          <c:order val="4"/>
          <c:tx>
            <c:strRef>
              <c:f>Sheet1!$F$1</c:f>
              <c:strCache>
                <c:ptCount val="1"/>
                <c:pt idx="0">
                  <c:v>Strongly disagree</c:v>
                </c:pt>
              </c:strCache>
            </c:strRef>
          </c:tx>
          <c:spPr>
            <a:solidFill>
              <a:schemeClr val="accent5"/>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L’éclosion de COVID-19 pourrait avoir des incidences positives et générer des innovations surprenantes dans l’enseignement</c:v>
                </c:pt>
                <c:pt idx="1">
                  <c:v>Mes cours qui se sont déroulés en ligne auront de nouveau lieu en face-à-face après la COVID-19</c:v>
                </c:pt>
                <c:pt idx="2">
                  <c:v>Je crains que le passage à un apprentissage à distance d’urgence ait une incidence durable sur la qualité de l’enseignement</c:v>
                </c:pt>
              </c:strCache>
            </c:strRef>
          </c:cat>
          <c:val>
            <c:numRef>
              <c:f>Sheet1!$F$2:$F$4</c:f>
              <c:numCache>
                <c:formatCode>0%</c:formatCode>
                <c:ptCount val="3"/>
                <c:pt idx="0">
                  <c:v>7.0000000000000007E-2</c:v>
                </c:pt>
                <c:pt idx="1">
                  <c:v>0.04</c:v>
                </c:pt>
                <c:pt idx="2">
                  <c:v>0.04</c:v>
                </c:pt>
              </c:numCache>
            </c:numRef>
          </c:val>
          <c:extLst>
            <c:ext xmlns:c16="http://schemas.microsoft.com/office/drawing/2014/chart" uri="{C3380CC4-5D6E-409C-BE32-E72D297353CC}">
              <c16:uniqueId val="{00000004-C598-44D8-98EF-1BC2C7343E9B}"/>
            </c:ext>
          </c:extLst>
        </c:ser>
        <c:dLbls>
          <c:showLegendKey val="0"/>
          <c:showVal val="0"/>
          <c:showCatName val="0"/>
          <c:showSerName val="0"/>
          <c:showPercent val="0"/>
          <c:showBubbleSize val="0"/>
        </c:dLbls>
        <c:gapWidth val="219"/>
        <c:overlap val="100"/>
        <c:axId val="1824817487"/>
        <c:axId val="524711599"/>
      </c:barChart>
      <c:catAx>
        <c:axId val="18248174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0"/>
        <c:axPos val="b"/>
        <c:majorGridlines>
          <c:spPr>
            <a:ln w="9525" cap="flat" cmpd="sng" algn="ctr">
              <a:solidFill>
                <a:schemeClr val="tx1">
                  <a:lumMod val="15000"/>
                  <a:lumOff val="85000"/>
                </a:schemeClr>
              </a:solidFill>
              <a:round/>
            </a:ln>
            <a:effectLst/>
          </c:spPr>
        </c:majorGridlines>
        <c:numFmt formatCode="0\ %"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248174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fr-CA" sz="1862" b="0" i="0" u="none" strike="noStrike" baseline="0" noProof="0" dirty="0">
                <a:effectLst/>
              </a:rPr>
              <a:t>Mon établissement pourra se remettre de la COVID-19</a:t>
            </a:r>
            <a:r>
              <a:rPr lang="fr-CA" sz="1862" b="0" i="0" u="none" strike="noStrike" baseline="0" noProof="0" dirty="0"/>
              <a:t> </a:t>
            </a:r>
            <a:endParaRPr lang="fr-CA" noProof="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barChart>
        <c:barDir val="col"/>
        <c:grouping val="percentStacked"/>
        <c:varyColors val="0"/>
        <c:ser>
          <c:idx val="0"/>
          <c:order val="0"/>
          <c:tx>
            <c:strRef>
              <c:f>Sheet1!$B$1</c:f>
              <c:strCache>
                <c:ptCount val="1"/>
                <c:pt idx="0">
                  <c:v>Absolument d'accord/d'accord</c:v>
                </c:pt>
              </c:strCache>
            </c:strRef>
          </c:tx>
          <c:spPr>
            <a:solidFill>
              <a:schemeClr val="accent1"/>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Québec</c:v>
                </c:pt>
                <c:pt idx="1">
                  <c:v>Île‑du‑Prince‑Édouard</c:v>
                </c:pt>
                <c:pt idx="2">
                  <c:v>Ontario</c:v>
                </c:pt>
                <c:pt idx="3">
                  <c:v>Colombie‑Britannique</c:v>
                </c:pt>
                <c:pt idx="4">
                  <c:v>Nouveau‑Brunswick</c:v>
                </c:pt>
                <c:pt idx="5">
                  <c:v>Nouvelle‑Écosse</c:v>
                </c:pt>
                <c:pt idx="6">
                  <c:v>Terre‑Neuve‑et‑Labrador</c:v>
                </c:pt>
                <c:pt idx="7">
                  <c:v>Saskatchewan</c:v>
                </c:pt>
                <c:pt idx="8">
                  <c:v>Manitoba</c:v>
                </c:pt>
                <c:pt idx="9">
                  <c:v>Alberta</c:v>
                </c:pt>
                <c:pt idx="10">
                  <c:v>Canada</c:v>
                </c:pt>
              </c:strCache>
            </c:strRef>
          </c:cat>
          <c:val>
            <c:numRef>
              <c:f>Sheet1!$B$2:$B$12</c:f>
              <c:numCache>
                <c:formatCode>0%</c:formatCode>
                <c:ptCount val="11"/>
                <c:pt idx="0">
                  <c:v>0.80736543909348446</c:v>
                </c:pt>
                <c:pt idx="1">
                  <c:v>0.69444444444444442</c:v>
                </c:pt>
                <c:pt idx="2">
                  <c:v>0.65091154625253211</c:v>
                </c:pt>
                <c:pt idx="3">
                  <c:v>0.64462809917355379</c:v>
                </c:pt>
                <c:pt idx="4">
                  <c:v>0.50413223140495866</c:v>
                </c:pt>
                <c:pt idx="5">
                  <c:v>0.47804878048780486</c:v>
                </c:pt>
                <c:pt idx="6">
                  <c:v>0.47972972972972971</c:v>
                </c:pt>
                <c:pt idx="7">
                  <c:v>0.35</c:v>
                </c:pt>
                <c:pt idx="8">
                  <c:v>0.47468354430379744</c:v>
                </c:pt>
                <c:pt idx="9">
                  <c:v>0.42626728110599083</c:v>
                </c:pt>
                <c:pt idx="10">
                  <c:v>0.63975155279503104</c:v>
                </c:pt>
              </c:numCache>
            </c:numRef>
          </c:val>
          <c:extLst>
            <c:ext xmlns:c16="http://schemas.microsoft.com/office/drawing/2014/chart" uri="{C3380CC4-5D6E-409C-BE32-E72D297353CC}">
              <c16:uniqueId val="{00000000-CFDA-4C75-A250-06C528B15EDC}"/>
            </c:ext>
          </c:extLst>
        </c:ser>
        <c:ser>
          <c:idx val="1"/>
          <c:order val="1"/>
          <c:tx>
            <c:strRef>
              <c:f>Sheet1!$C$1</c:f>
              <c:strCache>
                <c:ptCount val="1"/>
                <c:pt idx="0">
                  <c:v>Neutre</c:v>
                </c:pt>
              </c:strCache>
            </c:strRef>
          </c:tx>
          <c:spPr>
            <a:solidFill>
              <a:schemeClr val="accent2"/>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Québec</c:v>
                </c:pt>
                <c:pt idx="1">
                  <c:v>Île‑du‑Prince‑Édouard</c:v>
                </c:pt>
                <c:pt idx="2">
                  <c:v>Ontario</c:v>
                </c:pt>
                <c:pt idx="3">
                  <c:v>Colombie‑Britannique</c:v>
                </c:pt>
                <c:pt idx="4">
                  <c:v>Nouveau‑Brunswick</c:v>
                </c:pt>
                <c:pt idx="5">
                  <c:v>Nouvelle‑Écosse</c:v>
                </c:pt>
                <c:pt idx="6">
                  <c:v>Terre‑Neuve‑et‑Labrador</c:v>
                </c:pt>
                <c:pt idx="7">
                  <c:v>Saskatchewan</c:v>
                </c:pt>
                <c:pt idx="8">
                  <c:v>Manitoba</c:v>
                </c:pt>
                <c:pt idx="9">
                  <c:v>Alberta</c:v>
                </c:pt>
                <c:pt idx="10">
                  <c:v>Canada</c:v>
                </c:pt>
              </c:strCache>
            </c:strRef>
          </c:cat>
          <c:val>
            <c:numRef>
              <c:f>Sheet1!$C$2:$C$12</c:f>
              <c:numCache>
                <c:formatCode>0%</c:formatCode>
                <c:ptCount val="11"/>
                <c:pt idx="0">
                  <c:v>0.15203021718602455</c:v>
                </c:pt>
                <c:pt idx="1">
                  <c:v>0.25</c:v>
                </c:pt>
                <c:pt idx="2">
                  <c:v>0.26063470627954083</c:v>
                </c:pt>
                <c:pt idx="3">
                  <c:v>0.256198347107438</c:v>
                </c:pt>
                <c:pt idx="4">
                  <c:v>0.37190082644628097</c:v>
                </c:pt>
                <c:pt idx="5">
                  <c:v>0.36097560975609755</c:v>
                </c:pt>
                <c:pt idx="6">
                  <c:v>0.35810810810810811</c:v>
                </c:pt>
                <c:pt idx="7">
                  <c:v>0.45</c:v>
                </c:pt>
                <c:pt idx="8">
                  <c:v>0.30379746835443039</c:v>
                </c:pt>
                <c:pt idx="9">
                  <c:v>0.29953917050691242</c:v>
                </c:pt>
                <c:pt idx="10">
                  <c:v>0.25043478260869567</c:v>
                </c:pt>
              </c:numCache>
            </c:numRef>
          </c:val>
          <c:extLst>
            <c:ext xmlns:c16="http://schemas.microsoft.com/office/drawing/2014/chart" uri="{C3380CC4-5D6E-409C-BE32-E72D297353CC}">
              <c16:uniqueId val="{00000001-CFDA-4C75-A250-06C528B15EDC}"/>
            </c:ext>
          </c:extLst>
        </c:ser>
        <c:ser>
          <c:idx val="2"/>
          <c:order val="2"/>
          <c:tx>
            <c:strRef>
              <c:f>Sheet1!$D$1</c:f>
              <c:strCache>
                <c:ptCount val="1"/>
                <c:pt idx="0">
                  <c:v>Absolument pas d'accord/pas d'accord</c:v>
                </c:pt>
              </c:strCache>
            </c:strRef>
          </c:tx>
          <c:spPr>
            <a:solidFill>
              <a:schemeClr val="accent3"/>
            </a:solidFill>
            <a:ln>
              <a:no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Québec</c:v>
                </c:pt>
                <c:pt idx="1">
                  <c:v>Île‑du‑Prince‑Édouard</c:v>
                </c:pt>
                <c:pt idx="2">
                  <c:v>Ontario</c:v>
                </c:pt>
                <c:pt idx="3">
                  <c:v>Colombie‑Britannique</c:v>
                </c:pt>
                <c:pt idx="4">
                  <c:v>Nouveau‑Brunswick</c:v>
                </c:pt>
                <c:pt idx="5">
                  <c:v>Nouvelle‑Écosse</c:v>
                </c:pt>
                <c:pt idx="6">
                  <c:v>Terre‑Neuve‑et‑Labrador</c:v>
                </c:pt>
                <c:pt idx="7">
                  <c:v>Saskatchewan</c:v>
                </c:pt>
                <c:pt idx="8">
                  <c:v>Manitoba</c:v>
                </c:pt>
                <c:pt idx="9">
                  <c:v>Alberta</c:v>
                </c:pt>
                <c:pt idx="10">
                  <c:v>Canada</c:v>
                </c:pt>
              </c:strCache>
            </c:strRef>
          </c:cat>
          <c:val>
            <c:numRef>
              <c:f>Sheet1!$D$2:$D$12</c:f>
              <c:numCache>
                <c:formatCode>0%</c:formatCode>
                <c:ptCount val="11"/>
                <c:pt idx="0">
                  <c:v>4.0604343720491029E-2</c:v>
                </c:pt>
                <c:pt idx="1">
                  <c:v>5.5555555555555552E-2</c:v>
                </c:pt>
                <c:pt idx="2">
                  <c:v>8.8453747467927071E-2</c:v>
                </c:pt>
                <c:pt idx="3">
                  <c:v>9.9173553719008267E-2</c:v>
                </c:pt>
                <c:pt idx="4">
                  <c:v>0.12396694214876033</c:v>
                </c:pt>
                <c:pt idx="5">
                  <c:v>0.16097560975609757</c:v>
                </c:pt>
                <c:pt idx="6">
                  <c:v>0.16216216216216217</c:v>
                </c:pt>
                <c:pt idx="7">
                  <c:v>0.2</c:v>
                </c:pt>
                <c:pt idx="8">
                  <c:v>0.22151898734177217</c:v>
                </c:pt>
                <c:pt idx="9">
                  <c:v>0.27419354838709675</c:v>
                </c:pt>
                <c:pt idx="10">
                  <c:v>0.10981366459627329</c:v>
                </c:pt>
              </c:numCache>
            </c:numRef>
          </c:val>
          <c:extLst>
            <c:ext xmlns:c16="http://schemas.microsoft.com/office/drawing/2014/chart" uri="{C3380CC4-5D6E-409C-BE32-E72D297353CC}">
              <c16:uniqueId val="{00000002-CFDA-4C75-A250-06C528B15EDC}"/>
            </c:ext>
          </c:extLst>
        </c:ser>
        <c:dLbls>
          <c:showLegendKey val="0"/>
          <c:showVal val="0"/>
          <c:showCatName val="0"/>
          <c:showSerName val="0"/>
          <c:showPercent val="0"/>
          <c:showBubbleSize val="0"/>
        </c:dLbls>
        <c:gapWidth val="55"/>
        <c:overlap val="100"/>
        <c:axId val="1824817487"/>
        <c:axId val="524711599"/>
      </c:barChart>
      <c:catAx>
        <c:axId val="18248174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24711599"/>
        <c:crosses val="autoZero"/>
        <c:auto val="1"/>
        <c:lblAlgn val="ctr"/>
        <c:lblOffset val="100"/>
        <c:noMultiLvlLbl val="0"/>
      </c:catAx>
      <c:valAx>
        <c:axId val="524711599"/>
        <c:scaling>
          <c:orientation val="minMax"/>
        </c:scaling>
        <c:delete val="0"/>
        <c:axPos val="l"/>
        <c:majorGridlines>
          <c:spPr>
            <a:ln w="9525" cap="flat" cmpd="sng" algn="ctr">
              <a:solidFill>
                <a:schemeClr val="tx1">
                  <a:lumMod val="15000"/>
                  <a:lumOff val="85000"/>
                </a:schemeClr>
              </a:solidFill>
              <a:round/>
            </a:ln>
            <a:effectLst/>
          </c:spPr>
        </c:majorGridlines>
        <c:numFmt formatCode="0\ %"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824817487"/>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Series 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1BE8-403B-9D59-8778484E16F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BE8-403B-9D59-8778484E16F5}"/>
              </c:ext>
            </c:extLst>
          </c:dPt>
          <c:dLbls>
            <c:dLbl>
              <c:idx val="0"/>
              <c:layout>
                <c:manualLayout>
                  <c:x val="-0.12524277853107241"/>
                  <c:y val="-0.23177318091212096"/>
                </c:manualLayout>
              </c:layout>
              <c:tx>
                <c:rich>
                  <a:bodyPr/>
                  <a:lstStyle/>
                  <a:p>
                    <a:fld id="{16EE67EB-EB5E-44F4-8583-DC7FA99DCD3C}" type="CATEGORYNAME">
                      <a:rPr lang="en-US" sz="1600">
                        <a:solidFill>
                          <a:schemeClr val="bg1"/>
                        </a:solidFill>
                      </a:rPr>
                      <a:pPr/>
                      <a:t>[CATEGORY NAME]</a:t>
                    </a:fld>
                    <a:r>
                      <a:rPr lang="en-US" sz="1600" dirty="0">
                        <a:solidFill>
                          <a:schemeClr val="bg1"/>
                        </a:solidFill>
                      </a:rPr>
                      <a:t>, </a:t>
                    </a:r>
                  </a:p>
                  <a:p>
                    <a:fld id="{67DFAABA-F804-41A3-878E-55E29F0512AD}" type="PERCENTAGE">
                      <a:rPr lang="en-US" sz="1600">
                        <a:solidFill>
                          <a:schemeClr val="bg1"/>
                        </a:solidFill>
                      </a:rPr>
                      <a:pPr/>
                      <a:t>[PERCENTAGE]</a:t>
                    </a:fld>
                    <a:endParaRPr lang="en-CA"/>
                  </a:p>
                </c:rich>
              </c:tx>
              <c:dLblPos val="bestFit"/>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BE8-403B-9D59-8778484E16F5}"/>
                </c:ext>
              </c:extLst>
            </c:dLbl>
            <c:dLbl>
              <c:idx val="1"/>
              <c:layout>
                <c:manualLayout>
                  <c:x val="0.11548741480262834"/>
                  <c:y val="0.16295269608298199"/>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fld id="{0C713B1C-8830-475F-A511-6C24D53A6DF6}" type="CATEGORYNAME">
                      <a:rPr lang="en-US" sz="1600">
                        <a:solidFill>
                          <a:schemeClr val="bg1"/>
                        </a:solidFill>
                      </a:rPr>
                      <a:pPr>
                        <a:defRPr sz="1400"/>
                      </a:pPr>
                      <a:t>[CATEGORY NAME]</a:t>
                    </a:fld>
                    <a:r>
                      <a:rPr lang="en-US" sz="1600" baseline="0" dirty="0">
                        <a:solidFill>
                          <a:schemeClr val="bg1"/>
                        </a:solidFill>
                      </a:rPr>
                      <a:t>,</a:t>
                    </a:r>
                    <a:r>
                      <a:rPr lang="en-US" sz="1600" baseline="0" dirty="0"/>
                      <a:t> </a:t>
                    </a:r>
                    <a:fld id="{663299D4-56CB-49FA-B141-19F89055CA7E}" type="PERCENTAGE">
                      <a:rPr lang="en-US" sz="1600" baseline="0" smtClean="0">
                        <a:solidFill>
                          <a:schemeClr val="bg1"/>
                        </a:solidFill>
                      </a:rPr>
                      <a:pPr>
                        <a:defRPr sz="1400"/>
                      </a:pPr>
                      <a:t>[PERCENTAGE]</a:t>
                    </a:fld>
                    <a:endParaRPr lang="en-US" sz="1600" baseline="0" dirty="0"/>
                  </a:p>
                </c:rich>
              </c:tx>
              <c:numFmt formatCode="0\ %" sourceLinked="0"/>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2410705184381333"/>
                      <c:h val="0.25674710261860151"/>
                    </c:manualLayout>
                  </c15:layout>
                  <c15:dlblFieldTable/>
                  <c15:showDataLabelsRange val="0"/>
                </c:ext>
                <c:ext xmlns:c16="http://schemas.microsoft.com/office/drawing/2014/chart" uri="{C3380CC4-5D6E-409C-BE32-E72D297353CC}">
                  <c16:uniqueId val="{00000003-1BE8-403B-9D59-8778484E16F5}"/>
                </c:ext>
              </c:extLst>
            </c:dLbl>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Temps plein</c:v>
                </c:pt>
                <c:pt idx="1">
                  <c:v>Temps partiel</c:v>
                </c:pt>
              </c:strCache>
            </c:strRef>
          </c:cat>
          <c:val>
            <c:numRef>
              <c:f>Sheet1!$B$2:$B$3</c:f>
              <c:numCache>
                <c:formatCode>General</c:formatCode>
                <c:ptCount val="2"/>
                <c:pt idx="0">
                  <c:v>81</c:v>
                </c:pt>
                <c:pt idx="1">
                  <c:v>19</c:v>
                </c:pt>
              </c:numCache>
            </c:numRef>
          </c:val>
          <c:extLst>
            <c:ext xmlns:c16="http://schemas.microsoft.com/office/drawing/2014/chart" uri="{C3380CC4-5D6E-409C-BE32-E72D297353CC}">
              <c16:uniqueId val="{00000000-1BE8-403B-9D59-8778484E16F5}"/>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765059590713529"/>
          <c:y val="0.22936040446192121"/>
          <c:w val="0.36918954630574086"/>
          <c:h val="0.75852247583890309"/>
        </c:manualLayout>
      </c:layout>
      <c:pieChart>
        <c:varyColors val="1"/>
        <c:ser>
          <c:idx val="0"/>
          <c:order val="0"/>
          <c:tx>
            <c:strRef>
              <c:f>Sheet1!$B$1</c:f>
              <c:strCache>
                <c:ptCount val="1"/>
                <c:pt idx="0">
                  <c:v>Series 1</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6B08-40FC-A367-4E52AFAE5E5C}"/>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6B08-40FC-A367-4E52AFAE5E5C}"/>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5375-47C2-AE12-CC0C94C89798}"/>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6-5375-47C2-AE12-CC0C94C89798}"/>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5375-47C2-AE12-CC0C94C89798}"/>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8-5375-47C2-AE12-CC0C94C89798}"/>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5375-47C2-AE12-CC0C94C89798}"/>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A-5375-47C2-AE12-CC0C94C89798}"/>
              </c:ext>
            </c:extLst>
          </c:dPt>
          <c:dPt>
            <c:idx val="8"/>
            <c:bubble3D val="0"/>
            <c:spPr>
              <a:solidFill>
                <a:schemeClr val="accent3">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5375-47C2-AE12-CC0C94C89798}"/>
              </c:ext>
            </c:extLst>
          </c:dPt>
          <c:dPt>
            <c:idx val="9"/>
            <c:bubble3D val="0"/>
            <c:spPr>
              <a:solidFill>
                <a:schemeClr val="accent4">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C-5375-47C2-AE12-CC0C94C89798}"/>
              </c:ext>
            </c:extLst>
          </c:dPt>
          <c:dLbls>
            <c:dLbl>
              <c:idx val="0"/>
              <c:layout>
                <c:manualLayout>
                  <c:x val="-3.259804523327528E-2"/>
                  <c:y val="0"/>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16EE67EB-EB5E-44F4-8583-DC7FA99DCD3C}" type="CATEGORYNAME">
                      <a:rPr lang="en-US" smtClean="0"/>
                      <a:pPr>
                        <a:defRPr/>
                      </a:pPr>
                      <a:t>[CATEGORY NAME]</a:t>
                    </a:fld>
                    <a:r>
                      <a:rPr lang="en-US" dirty="0"/>
                      <a:t>; </a:t>
                    </a:r>
                  </a:p>
                  <a:p>
                    <a:pPr>
                      <a:defRPr/>
                    </a:pPr>
                    <a:fld id="{67DFAABA-F804-41A3-878E-55E29F0512AD}" type="PERCENTAGE">
                      <a:rPr lang="en-US"/>
                      <a:pPr>
                        <a:defRPr/>
                      </a:pPr>
                      <a:t>[PERCENTAGE]</a:t>
                    </a:fld>
                    <a:endParaRPr lang="en-CA"/>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B08-40FC-A367-4E52AFAE5E5C}"/>
                </c:ext>
              </c:extLst>
            </c:dLbl>
            <c:dLbl>
              <c:idx val="1"/>
              <c:layout>
                <c:manualLayout>
                  <c:x val="6.6613396781040682E-2"/>
                  <c:y val="-8.7358272094649591E-3"/>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0C713B1C-8830-475F-A511-6C24D53A6DF6}" type="CATEGORYNAME">
                      <a:rPr lang="en-US" smtClean="0"/>
                      <a:pPr>
                        <a:defRPr>
                          <a:solidFill>
                            <a:schemeClr val="accent1"/>
                          </a:solidFill>
                        </a:defRPr>
                      </a:pPr>
                      <a:t>[CATEGORY NAME]</a:t>
                    </a:fld>
                    <a:r>
                      <a:rPr lang="en-US" baseline="0" dirty="0"/>
                      <a:t>; </a:t>
                    </a:r>
                    <a:fld id="{663299D4-56CB-49FA-B141-19F89055CA7E}" type="PERCENTAGE">
                      <a:rPr lang="en-US" baseline="0" smtClean="0"/>
                      <a:pPr>
                        <a:defRPr>
                          <a:solidFill>
                            <a:schemeClr val="accent1"/>
                          </a:solidFill>
                        </a:defRPr>
                      </a:pPr>
                      <a:t>[PERCENTAGE]</a:t>
                    </a:fld>
                    <a:endParaRPr lang="en-US" baseline="0" dirty="0"/>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4498139645963579"/>
                      <c:h val="9.8685728042922485E-2"/>
                    </c:manualLayout>
                  </c15:layout>
                  <c15:dlblFieldTable/>
                  <c15:showDataLabelsRange val="0"/>
                </c:ext>
                <c:ext xmlns:c16="http://schemas.microsoft.com/office/drawing/2014/chart" uri="{C3380CC4-5D6E-409C-BE32-E72D297353CC}">
                  <c16:uniqueId val="{00000003-6B08-40FC-A367-4E52AFAE5E5C}"/>
                </c:ext>
              </c:extLst>
            </c:dLbl>
            <c:dLbl>
              <c:idx val="2"/>
              <c:layout>
                <c:manualLayout>
                  <c:x val="2.5511513660824089E-2"/>
                  <c:y val="-2.6692497008250843E-17"/>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4A2DD5FC-4682-4A92-9BF7-EC91E5A14DB6}" type="CATEGORYNAME">
                      <a:rPr lang="en-US" smtClean="0"/>
                      <a:pPr>
                        <a:defRPr>
                          <a:solidFill>
                            <a:schemeClr val="accent1"/>
                          </a:solidFill>
                        </a:defRPr>
                      </a:pPr>
                      <a:t>[CATEGORY NAME]</a:t>
                    </a:fld>
                    <a:r>
                      <a:rPr lang="en-US" dirty="0"/>
                      <a:t>;</a:t>
                    </a:r>
                    <a:r>
                      <a:rPr lang="en-US" baseline="0" dirty="0"/>
                      <a:t> </a:t>
                    </a:r>
                    <a:fld id="{352AB815-15CD-4BCD-A8DE-617ED922871F}" type="VALUE">
                      <a:rPr lang="en-US" baseline="0" dirty="0"/>
                      <a:pPr>
                        <a:defRPr>
                          <a:solidFill>
                            <a:schemeClr val="accent1"/>
                          </a:solidFill>
                        </a:defRPr>
                      </a:pPr>
                      <a:t>[VALUE]</a:t>
                    </a:fld>
                    <a:endParaRPr lang="en-US" baseline="0" dirty="0"/>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375-47C2-AE12-CC0C94C89798}"/>
                </c:ext>
              </c:extLst>
            </c:dLbl>
            <c:dLbl>
              <c:idx val="3"/>
              <c:layout>
                <c:manualLayout>
                  <c:x val="5.8109558894099217E-2"/>
                  <c:y val="3.1613414243759824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375-47C2-AE12-CC0C94C89798}"/>
                </c:ext>
              </c:extLst>
            </c:dLbl>
            <c:dLbl>
              <c:idx val="4"/>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7-5375-47C2-AE12-CC0C94C89798}"/>
                </c:ext>
              </c:extLst>
            </c:dLbl>
            <c:dLbl>
              <c:idx val="5"/>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8-5375-47C2-AE12-CC0C94C89798}"/>
                </c:ext>
              </c:extLst>
            </c:dLbl>
            <c:dLbl>
              <c:idx val="6"/>
              <c:layout>
                <c:manualLayout>
                  <c:x val="-5.5274946265118891E-2"/>
                  <c:y val="6.6388169911895653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lumMod val="6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375-47C2-AE12-CC0C94C89798}"/>
                </c:ext>
              </c:extLst>
            </c:dLbl>
            <c:dLbl>
              <c:idx val="7"/>
              <c:layout>
                <c:manualLayout>
                  <c:x val="-3.1180738918785027E-2"/>
                  <c:y val="-1.1647769612619945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1D9EB547-13C3-4C88-BD30-E7B951B1B49A}" type="CATEGORYNAME">
                      <a:rPr lang="en-US" smtClean="0"/>
                      <a:pPr>
                        <a:defRPr>
                          <a:solidFill>
                            <a:schemeClr val="accent1"/>
                          </a:solidFill>
                        </a:defRPr>
                      </a:pPr>
                      <a:t>[CATEGORY NAME]</a:t>
                    </a:fld>
                    <a:r>
                      <a:rPr lang="en-US" dirty="0"/>
                      <a:t>;</a:t>
                    </a:r>
                    <a:r>
                      <a:rPr lang="en-US" baseline="0" dirty="0"/>
                      <a:t>
</a:t>
                    </a:r>
                    <a:fld id="{5EA24192-6F4A-41FC-A230-0B813151238D}" type="VALUE">
                      <a:rPr lang="en-US" baseline="0" smtClean="0"/>
                      <a:pPr>
                        <a:defRPr>
                          <a:solidFill>
                            <a:schemeClr val="accent1"/>
                          </a:solidFill>
                        </a:defRPr>
                      </a:pPr>
                      <a:t>[VALUE]</a:t>
                    </a:fld>
                    <a:endParaRPr lang="en-US" baseline="0" dirty="0"/>
                  </a:p>
                </c:rich>
              </c:tx>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5375-47C2-AE12-CC0C94C89798}"/>
                </c:ext>
              </c:extLst>
            </c:dLbl>
            <c:dLbl>
              <c:idx val="8"/>
              <c:layout>
                <c:manualLayout>
                  <c:x val="-4.2519189434706846E-2"/>
                  <c:y val="-1.1647769612619919E-2"/>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lumMod val="6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375-47C2-AE12-CC0C94C89798}"/>
                </c:ext>
              </c:extLst>
            </c:dLbl>
            <c:dLbl>
              <c:idx val="9"/>
              <c:layout>
                <c:manualLayout>
                  <c:x val="-3.4015351547765506E-2"/>
                  <c:y val="-2.9119424031549862E-3"/>
                </c:manualLayout>
              </c:layout>
              <c:numFmt formatCode="0%" sourceLinked="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lumMod val="60000"/>
                        </a:schemeClr>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375-47C2-AE12-CC0C94C89798}"/>
                </c:ext>
              </c:extLst>
            </c:dLbl>
            <c:numFmt formatCode="0%" sourceLinked="0"/>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Sheet1!$A$2:$A$11</c:f>
              <c:strCache>
                <c:ptCount val="10"/>
                <c:pt idx="0">
                  <c:v>Terre-Neuve-et-Labrador</c:v>
                </c:pt>
                <c:pt idx="1">
                  <c:v>Île-du-Prince-Édouard</c:v>
                </c:pt>
                <c:pt idx="2">
                  <c:v>Nouvelle-Écosse</c:v>
                </c:pt>
                <c:pt idx="3">
                  <c:v>Nouveau-Brunswick</c:v>
                </c:pt>
                <c:pt idx="4">
                  <c:v>Québec</c:v>
                </c:pt>
                <c:pt idx="5">
                  <c:v>Ontario</c:v>
                </c:pt>
                <c:pt idx="6">
                  <c:v>Manitoba</c:v>
                </c:pt>
                <c:pt idx="7">
                  <c:v>Saskatchewan</c:v>
                </c:pt>
                <c:pt idx="8">
                  <c:v>Alberta</c:v>
                </c:pt>
                <c:pt idx="9">
                  <c:v>Colombie-Britannique</c:v>
                </c:pt>
              </c:strCache>
            </c:strRef>
          </c:cat>
          <c:val>
            <c:numRef>
              <c:f>Sheet1!$B$2:$B$11</c:f>
              <c:numCache>
                <c:formatCode>0.00%</c:formatCode>
                <c:ptCount val="10"/>
                <c:pt idx="0">
                  <c:v>3.6999999999999998E-2</c:v>
                </c:pt>
                <c:pt idx="1">
                  <c:v>8.9999999999999993E-3</c:v>
                </c:pt>
                <c:pt idx="2">
                  <c:v>5.0999999999999997E-2</c:v>
                </c:pt>
                <c:pt idx="3">
                  <c:v>0.03</c:v>
                </c:pt>
                <c:pt idx="4">
                  <c:v>0.26400000000000001</c:v>
                </c:pt>
                <c:pt idx="5">
                  <c:v>0.36699999999999999</c:v>
                </c:pt>
                <c:pt idx="6">
                  <c:v>3.9E-2</c:v>
                </c:pt>
                <c:pt idx="7">
                  <c:v>5.0000000000000001E-3</c:v>
                </c:pt>
                <c:pt idx="8">
                  <c:v>0.105</c:v>
                </c:pt>
                <c:pt idx="9">
                  <c:v>9.2999999999999999E-2</c:v>
                </c:pt>
              </c:numCache>
            </c:numRef>
          </c:val>
          <c:extLst>
            <c:ext xmlns:c16="http://schemas.microsoft.com/office/drawing/2014/chart" uri="{C3380CC4-5D6E-409C-BE32-E72D297353CC}">
              <c16:uniqueId val="{00000004-6B08-40FC-A367-4E52AFAE5E5C}"/>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508967297145519"/>
          <c:y val="4.226705091258405E-2"/>
          <c:w val="0.48723214605761533"/>
          <c:h val="0.75267243093117375"/>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Au genre fluide, non binaire et/ou bispirituel</c:v>
                </c:pt>
                <c:pt idx="1">
                  <c:v>Préfère ne rien dire</c:v>
                </c:pt>
                <c:pt idx="2">
                  <c:v>Homme</c:v>
                </c:pt>
                <c:pt idx="3">
                  <c:v>Femme</c:v>
                </c:pt>
              </c:strCache>
            </c:strRef>
          </c:cat>
          <c:val>
            <c:numRef>
              <c:f>Sheet1!$B$2:$B$5</c:f>
              <c:numCache>
                <c:formatCode>0.0%</c:formatCode>
                <c:ptCount val="4"/>
                <c:pt idx="0">
                  <c:v>7.1676300578034681E-3</c:v>
                </c:pt>
                <c:pt idx="1">
                  <c:v>4.8786127167630061E-2</c:v>
                </c:pt>
                <c:pt idx="2">
                  <c:v>0.34982658959537571</c:v>
                </c:pt>
                <c:pt idx="3">
                  <c:v>0.59421965317919079</c:v>
                </c:pt>
              </c:numCache>
            </c:numRef>
          </c:val>
          <c:extLst>
            <c:ext xmlns:c16="http://schemas.microsoft.com/office/drawing/2014/chart" uri="{C3380CC4-5D6E-409C-BE32-E72D297353CC}">
              <c16:uniqueId val="{00000000-69A5-42BE-992E-6C21171893A4}"/>
            </c:ext>
          </c:extLst>
        </c:ser>
        <c:dLbls>
          <c:showLegendKey val="0"/>
          <c:showVal val="0"/>
          <c:showCatName val="0"/>
          <c:showSerName val="0"/>
          <c:showPercent val="0"/>
          <c:showBubbleSize val="0"/>
        </c:dLbls>
        <c:gapWidth val="219"/>
        <c:axId val="1674327151"/>
        <c:axId val="138618223"/>
      </c:barChart>
      <c:catAx>
        <c:axId val="16743271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38618223"/>
        <c:crosses val="autoZero"/>
        <c:auto val="1"/>
        <c:lblAlgn val="ctr"/>
        <c:lblOffset val="100"/>
        <c:noMultiLvlLbl val="0"/>
      </c:catAx>
      <c:valAx>
        <c:axId val="13861822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fr-CA"/>
                  <a:t>% de répondants</a:t>
                </a:r>
              </a:p>
            </c:rich>
          </c:tx>
          <c:layout>
            <c:manualLayout>
              <c:xMode val="edge"/>
              <c:yMode val="edge"/>
              <c:x val="0.47818144978350591"/>
              <c:y val="0.8925140651575123"/>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6743271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92073153280355"/>
          <c:y val="2.6693183920007323E-2"/>
          <c:w val="0.80778317321910686"/>
          <c:h val="0.76600983841165515"/>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20 à 25 ans</c:v>
                </c:pt>
                <c:pt idx="1">
                  <c:v>26 à 35 ans</c:v>
                </c:pt>
                <c:pt idx="2">
                  <c:v>36 à 45 ans</c:v>
                </c:pt>
                <c:pt idx="3">
                  <c:v>46 à 55 ans</c:v>
                </c:pt>
                <c:pt idx="4">
                  <c:v>56 à 65 ans</c:v>
                </c:pt>
                <c:pt idx="5">
                  <c:v>Plus de 65 ans</c:v>
                </c:pt>
              </c:strCache>
            </c:strRef>
          </c:cat>
          <c:val>
            <c:numRef>
              <c:f>Sheet1!$B$2:$B$7</c:f>
              <c:numCache>
                <c:formatCode>General</c:formatCode>
                <c:ptCount val="6"/>
                <c:pt idx="0">
                  <c:v>3.2596041909196739E-3</c:v>
                </c:pt>
                <c:pt idx="1">
                  <c:v>9.1501746216530844E-2</c:v>
                </c:pt>
                <c:pt idx="2">
                  <c:v>0.30011641443539</c:v>
                </c:pt>
                <c:pt idx="3">
                  <c:v>0.31175785797438882</c:v>
                </c:pt>
                <c:pt idx="4">
                  <c:v>0.23515715948777649</c:v>
                </c:pt>
                <c:pt idx="5">
                  <c:v>5.8207217694994179E-2</c:v>
                </c:pt>
              </c:numCache>
            </c:numRef>
          </c:val>
          <c:extLst>
            <c:ext xmlns:c16="http://schemas.microsoft.com/office/drawing/2014/chart" uri="{C3380CC4-5D6E-409C-BE32-E72D297353CC}">
              <c16:uniqueId val="{00000000-1BFD-43B2-B405-3A4E14B2609F}"/>
            </c:ext>
          </c:extLst>
        </c:ser>
        <c:ser>
          <c:idx val="1"/>
          <c:order val="1"/>
          <c:tx>
            <c:strRef>
              <c:f>Sheet1!$C$1</c:f>
              <c:strCache>
                <c:ptCount val="1"/>
                <c:pt idx="0">
                  <c:v>Column1</c:v>
                </c:pt>
              </c:strCache>
            </c:strRef>
          </c:tx>
          <c:spPr>
            <a:solidFill>
              <a:schemeClr val="accent2"/>
            </a:solidFill>
            <a:ln>
              <a:noFill/>
            </a:ln>
            <a:effectLst/>
          </c:spPr>
          <c:invertIfNegative val="0"/>
          <c:cat>
            <c:strRef>
              <c:f>Sheet1!$A$2:$A$7</c:f>
              <c:strCache>
                <c:ptCount val="6"/>
                <c:pt idx="0">
                  <c:v>20 à 25 ans</c:v>
                </c:pt>
                <c:pt idx="1">
                  <c:v>26 à 35 ans</c:v>
                </c:pt>
                <c:pt idx="2">
                  <c:v>36 à 45 ans</c:v>
                </c:pt>
                <c:pt idx="3">
                  <c:v>46 à 55 ans</c:v>
                </c:pt>
                <c:pt idx="4">
                  <c:v>56 à 65 ans</c:v>
                </c:pt>
                <c:pt idx="5">
                  <c:v>Plus de 65 ans</c:v>
                </c:pt>
              </c:strCache>
            </c:strRef>
          </c:cat>
          <c:val>
            <c:numRef>
              <c:f>Sheet1!$C$2:$C$7</c:f>
              <c:numCache>
                <c:formatCode>General</c:formatCode>
                <c:ptCount val="6"/>
              </c:numCache>
            </c:numRef>
          </c:val>
          <c:extLst>
            <c:ext xmlns:c16="http://schemas.microsoft.com/office/drawing/2014/chart" uri="{C3380CC4-5D6E-409C-BE32-E72D297353CC}">
              <c16:uniqueId val="{00000001-1BFD-43B2-B405-3A4E14B2609F}"/>
            </c:ext>
          </c:extLst>
        </c:ser>
        <c:ser>
          <c:idx val="2"/>
          <c:order val="2"/>
          <c:tx>
            <c:strRef>
              <c:f>Sheet1!$D$1</c:f>
              <c:strCache>
                <c:ptCount val="1"/>
                <c:pt idx="0">
                  <c:v>Column2</c:v>
                </c:pt>
              </c:strCache>
            </c:strRef>
          </c:tx>
          <c:spPr>
            <a:solidFill>
              <a:schemeClr val="accent3"/>
            </a:solidFill>
            <a:ln>
              <a:noFill/>
            </a:ln>
            <a:effectLst/>
          </c:spPr>
          <c:invertIfNegative val="0"/>
          <c:cat>
            <c:strRef>
              <c:f>Sheet1!$A$2:$A$7</c:f>
              <c:strCache>
                <c:ptCount val="6"/>
                <c:pt idx="0">
                  <c:v>20 à 25 ans</c:v>
                </c:pt>
                <c:pt idx="1">
                  <c:v>26 à 35 ans</c:v>
                </c:pt>
                <c:pt idx="2">
                  <c:v>36 à 45 ans</c:v>
                </c:pt>
                <c:pt idx="3">
                  <c:v>46 à 55 ans</c:v>
                </c:pt>
                <c:pt idx="4">
                  <c:v>56 à 65 ans</c:v>
                </c:pt>
                <c:pt idx="5">
                  <c:v>Plus de 65 ans</c:v>
                </c:pt>
              </c:strCache>
            </c:strRef>
          </c:cat>
          <c:val>
            <c:numRef>
              <c:f>Sheet1!$D$2:$D$7</c:f>
              <c:numCache>
                <c:formatCode>General</c:formatCode>
                <c:ptCount val="6"/>
              </c:numCache>
            </c:numRef>
          </c:val>
          <c:extLst>
            <c:ext xmlns:c16="http://schemas.microsoft.com/office/drawing/2014/chart" uri="{C3380CC4-5D6E-409C-BE32-E72D297353CC}">
              <c16:uniqueId val="{00000002-1BFD-43B2-B405-3A4E14B2609F}"/>
            </c:ext>
          </c:extLst>
        </c:ser>
        <c:dLbls>
          <c:showLegendKey val="0"/>
          <c:showVal val="0"/>
          <c:showCatName val="0"/>
          <c:showSerName val="0"/>
          <c:showPercent val="0"/>
          <c:showBubbleSize val="0"/>
        </c:dLbls>
        <c:gapWidth val="182"/>
        <c:axId val="1209059904"/>
        <c:axId val="1213727712"/>
      </c:barChart>
      <c:catAx>
        <c:axId val="12090599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213727712"/>
        <c:crosses val="autoZero"/>
        <c:auto val="1"/>
        <c:lblAlgn val="ctr"/>
        <c:lblOffset val="100"/>
        <c:noMultiLvlLbl val="0"/>
      </c:catAx>
      <c:valAx>
        <c:axId val="12137277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r>
                  <a:rPr lang="fr-CA"/>
                  <a:t>% de répondants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2090599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Préfère ne pas répondre</c:v>
                </c:pt>
                <c:pt idx="1">
                  <c:v>S'identifie comme racialisé(e)</c:v>
                </c:pt>
                <c:pt idx="2">
                  <c:v>Ne s'identifie pas comme racialisé(e)</c:v>
                </c:pt>
              </c:strCache>
            </c:strRef>
          </c:cat>
          <c:val>
            <c:numRef>
              <c:f>Sheet1!$B$2:$B$4</c:f>
              <c:numCache>
                <c:formatCode>0%</c:formatCode>
                <c:ptCount val="3"/>
                <c:pt idx="0">
                  <c:v>4.8554913294797684E-2</c:v>
                </c:pt>
                <c:pt idx="1">
                  <c:v>8.9017341040462425E-2</c:v>
                </c:pt>
                <c:pt idx="2">
                  <c:v>0.8624277456647399</c:v>
                </c:pt>
              </c:numCache>
            </c:numRef>
          </c:val>
          <c:extLst>
            <c:ext xmlns:c16="http://schemas.microsoft.com/office/drawing/2014/chart" uri="{C3380CC4-5D6E-409C-BE32-E72D297353CC}">
              <c16:uniqueId val="{00000000-9B00-498A-9F5A-D3E0B1E3FC1B}"/>
            </c:ext>
          </c:extLst>
        </c:ser>
        <c:dLbls>
          <c:showLegendKey val="0"/>
          <c:showVal val="0"/>
          <c:showCatName val="0"/>
          <c:showSerName val="0"/>
          <c:showPercent val="0"/>
          <c:showBubbleSize val="0"/>
        </c:dLbls>
        <c:gapWidth val="150"/>
        <c:axId val="1525825023"/>
        <c:axId val="2011170575"/>
      </c:barChart>
      <c:catAx>
        <c:axId val="15258250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011170575"/>
        <c:crosses val="autoZero"/>
        <c:auto val="1"/>
        <c:lblAlgn val="ctr"/>
        <c:lblOffset val="100"/>
        <c:noMultiLvlLbl val="0"/>
      </c:catAx>
      <c:valAx>
        <c:axId val="201117057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fr-CA"/>
                  <a:t>% de répondants</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258250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S'identifie comme ayant un handicap / déficience</c:v>
                </c:pt>
                <c:pt idx="1">
                  <c:v>Ne s'identifie pas comme ayant un handicap / déficience</c:v>
                </c:pt>
              </c:strCache>
            </c:strRef>
          </c:cat>
          <c:val>
            <c:numRef>
              <c:f>Sheet1!$B$2:$B$3</c:f>
              <c:numCache>
                <c:formatCode>0.0%</c:formatCode>
                <c:ptCount val="2"/>
                <c:pt idx="0">
                  <c:v>0.22068008327550312</c:v>
                </c:pt>
                <c:pt idx="1">
                  <c:v>0.77931991672449685</c:v>
                </c:pt>
              </c:numCache>
            </c:numRef>
          </c:val>
          <c:extLst>
            <c:ext xmlns:c16="http://schemas.microsoft.com/office/drawing/2014/chart" uri="{C3380CC4-5D6E-409C-BE32-E72D297353CC}">
              <c16:uniqueId val="{00000000-7D65-4326-A0A3-EDEEEC116790}"/>
            </c:ext>
          </c:extLst>
        </c:ser>
        <c:dLbls>
          <c:showLegendKey val="0"/>
          <c:showVal val="0"/>
          <c:showCatName val="0"/>
          <c:showSerName val="0"/>
          <c:showPercent val="0"/>
          <c:showBubbleSize val="0"/>
        </c:dLbls>
        <c:gapWidth val="150"/>
        <c:axId val="1525825023"/>
        <c:axId val="2011170575"/>
      </c:barChart>
      <c:catAx>
        <c:axId val="152582502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011170575"/>
        <c:crosses val="autoZero"/>
        <c:auto val="1"/>
        <c:lblAlgn val="ctr"/>
        <c:lblOffset val="100"/>
        <c:noMultiLvlLbl val="0"/>
      </c:catAx>
      <c:valAx>
        <c:axId val="201117057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fr-CA"/>
                  <a:t>% de répondants</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2582502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fr-CA" sz="1800" b="0" i="0" baseline="0" noProof="0" dirty="0">
                <a:solidFill>
                  <a:schemeClr val="tx1"/>
                </a:solidFill>
                <a:effectLst/>
              </a:rPr>
              <a:t>% de répondants</a:t>
            </a:r>
            <a:endParaRPr lang="fr-CA" noProof="0" dirty="0">
              <a:solidFill>
                <a:schemeClr val="tx1"/>
              </a:solidFill>
              <a:effectLst/>
            </a:endParaRPr>
          </a:p>
        </c:rich>
      </c:tx>
      <c:layout>
        <c:manualLayout>
          <c:xMode val="edge"/>
          <c:yMode val="edge"/>
          <c:x val="0.54722283006050754"/>
          <c:y val="0.9030676009941678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3931326342388085"/>
          <c:y val="3.5664626271146485E-2"/>
          <c:w val="0.63265798239970605"/>
          <c:h val="0.78145362142938313"/>
        </c:manualLayout>
      </c:layout>
      <c:barChart>
        <c:barDir val="bar"/>
        <c:grouping val="clustered"/>
        <c:varyColors val="0"/>
        <c:ser>
          <c:idx val="0"/>
          <c:order val="0"/>
          <c:tx>
            <c:strRef>
              <c:f>Sheet1!$B$1</c:f>
              <c:strCache>
                <c:ptCount val="1"/>
                <c:pt idx="0">
                  <c:v>Series 1</c:v>
                </c:pt>
              </c:strCache>
            </c:strRef>
          </c:tx>
          <c:spPr>
            <a:solidFill>
              <a:schemeClr val="accent1"/>
            </a:solidFill>
            <a:ln w="19050">
              <a:solidFill>
                <a:schemeClr val="lt1"/>
              </a:solidFill>
            </a:ln>
            <a:effectLst/>
          </c:spPr>
          <c:invertIfNegative val="0"/>
          <c:dLbls>
            <c:numFmt formatCode="0\ %" sourceLinked="0"/>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Je ne travaille plus</c:v>
                </c:pt>
                <c:pt idx="1">
                  <c:v>Je travaille moins</c:v>
                </c:pt>
                <c:pt idx="2">
                  <c:v>Je travaille presque autant</c:v>
                </c:pt>
                <c:pt idx="3">
                  <c:v>Je travaille plus</c:v>
                </c:pt>
              </c:strCache>
            </c:strRef>
          </c:cat>
          <c:val>
            <c:numRef>
              <c:f>Sheet1!$B$2:$B$5</c:f>
              <c:numCache>
                <c:formatCode>0%</c:formatCode>
                <c:ptCount val="4"/>
                <c:pt idx="0">
                  <c:v>0.03</c:v>
                </c:pt>
                <c:pt idx="1">
                  <c:v>0.11</c:v>
                </c:pt>
                <c:pt idx="2">
                  <c:v>0.33</c:v>
                </c:pt>
                <c:pt idx="3">
                  <c:v>0.53</c:v>
                </c:pt>
              </c:numCache>
            </c:numRef>
          </c:val>
          <c:extLst>
            <c:ext xmlns:c16="http://schemas.microsoft.com/office/drawing/2014/chart" uri="{C3380CC4-5D6E-409C-BE32-E72D297353CC}">
              <c16:uniqueId val="{00000000-1BE8-403B-9D59-8778484E16F5}"/>
            </c:ext>
          </c:extLst>
        </c:ser>
        <c:dLbls>
          <c:showLegendKey val="0"/>
          <c:showVal val="0"/>
          <c:showCatName val="0"/>
          <c:showSerName val="0"/>
          <c:showPercent val="0"/>
          <c:showBubbleSize val="0"/>
        </c:dLbls>
        <c:gapWidth val="75"/>
        <c:overlap val="-25"/>
        <c:axId val="1529427791"/>
        <c:axId val="869379263"/>
      </c:barChart>
      <c:valAx>
        <c:axId val="86937926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29427791"/>
        <c:crosses val="autoZero"/>
        <c:crossBetween val="between"/>
      </c:valAx>
      <c:catAx>
        <c:axId val="15294277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69379263"/>
        <c:crosses val="autoZero"/>
        <c:auto val="1"/>
        <c:lblAlgn val="ctr"/>
        <c:lblOffset val="100"/>
        <c:noMultiLvlLbl val="0"/>
      </c:cat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46D272-26D4-4974-AFD4-342CC53006B1}" type="datetimeFigureOut">
              <a:rPr lang="en-CA" smtClean="0"/>
              <a:t>2020-08-20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C024A-DC0F-4339-B23E-67FE953AD377}" type="slidenum">
              <a:rPr lang="en-CA" smtClean="0"/>
              <a:t>‹#›</a:t>
            </a:fld>
            <a:endParaRPr lang="en-CA"/>
          </a:p>
        </p:txBody>
      </p:sp>
    </p:spTree>
    <p:extLst>
      <p:ext uri="{BB962C8B-B14F-4D97-AF65-F5344CB8AC3E}">
        <p14:creationId xmlns:p14="http://schemas.microsoft.com/office/powerpoint/2010/main" val="271523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2FE4BDD0-C29A-42E5-8B91-ED31256B8DAD}" type="slidenum">
              <a:rPr lang="en-US" altLang="en-US" smtClean="0"/>
              <a:pPr>
                <a:defRPr/>
              </a:pPr>
              <a:t>1</a:t>
            </a:fld>
            <a:endParaRPr lang="en-US" altLang="en-US" dirty="0"/>
          </a:p>
        </p:txBody>
      </p:sp>
    </p:spTree>
    <p:extLst>
      <p:ext uri="{BB962C8B-B14F-4D97-AF65-F5344CB8AC3E}">
        <p14:creationId xmlns:p14="http://schemas.microsoft.com/office/powerpoint/2010/main" val="73300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academic and admin staff are included in this chart</a:t>
            </a:r>
          </a:p>
          <a:p>
            <a:endParaRPr lang="en-US" dirty="0"/>
          </a:p>
          <a:p>
            <a:r>
              <a:rPr lang="en-US" dirty="0"/>
              <a:t> Are layoffs greater for admin?</a:t>
            </a:r>
            <a:endParaRPr lang="en-CA" dirty="0"/>
          </a:p>
        </p:txBody>
      </p:sp>
      <p:sp>
        <p:nvSpPr>
          <p:cNvPr id="4" name="Slide Number Placeholder 3"/>
          <p:cNvSpPr>
            <a:spLocks noGrp="1"/>
          </p:cNvSpPr>
          <p:nvPr>
            <p:ph type="sldNum" sz="quarter" idx="10"/>
          </p:nvPr>
        </p:nvSpPr>
        <p:spPr/>
        <p:txBody>
          <a:bodyPr/>
          <a:lstStyle/>
          <a:p>
            <a:pPr>
              <a:defRPr/>
            </a:pPr>
            <a:fld id="{2FE4BDD0-C29A-42E5-8B91-ED31256B8DAD}" type="slidenum">
              <a:rPr lang="en-US" altLang="en-US" smtClean="0"/>
              <a:pPr>
                <a:defRPr/>
              </a:pPr>
              <a:t>13</a:t>
            </a:fld>
            <a:endParaRPr lang="en-US" altLang="en-US"/>
          </a:p>
        </p:txBody>
      </p:sp>
    </p:spTree>
    <p:extLst>
      <p:ext uri="{BB962C8B-B14F-4D97-AF65-F5344CB8AC3E}">
        <p14:creationId xmlns:p14="http://schemas.microsoft.com/office/powerpoint/2010/main" val="2264898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academic and admin staff are included in this chart</a:t>
            </a:r>
          </a:p>
          <a:p>
            <a:endParaRPr lang="en-US" dirty="0"/>
          </a:p>
          <a:p>
            <a:r>
              <a:rPr lang="en-US" dirty="0"/>
              <a:t> Are layoffs greater for admin?</a:t>
            </a:r>
            <a:endParaRPr lang="en-CA" dirty="0"/>
          </a:p>
        </p:txBody>
      </p:sp>
      <p:sp>
        <p:nvSpPr>
          <p:cNvPr id="4" name="Slide Number Placeholder 3"/>
          <p:cNvSpPr>
            <a:spLocks noGrp="1"/>
          </p:cNvSpPr>
          <p:nvPr>
            <p:ph type="sldNum" sz="quarter" idx="10"/>
          </p:nvPr>
        </p:nvSpPr>
        <p:spPr/>
        <p:txBody>
          <a:bodyPr/>
          <a:lstStyle/>
          <a:p>
            <a:pPr>
              <a:defRPr/>
            </a:pPr>
            <a:fld id="{2FE4BDD0-C29A-42E5-8B91-ED31256B8DAD}" type="slidenum">
              <a:rPr lang="en-US" altLang="en-US" smtClean="0"/>
              <a:pPr>
                <a:defRPr/>
              </a:pPr>
              <a:t>14</a:t>
            </a:fld>
            <a:endParaRPr lang="en-US" altLang="en-US"/>
          </a:p>
        </p:txBody>
      </p:sp>
    </p:spTree>
    <p:extLst>
      <p:ext uri="{BB962C8B-B14F-4D97-AF65-F5344CB8AC3E}">
        <p14:creationId xmlns:p14="http://schemas.microsoft.com/office/powerpoint/2010/main" val="169873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academic and admin staff are included in this chart</a:t>
            </a:r>
          </a:p>
          <a:p>
            <a:endParaRPr lang="en-US" dirty="0"/>
          </a:p>
          <a:p>
            <a:r>
              <a:rPr lang="en-US" dirty="0"/>
              <a:t> Are layoffs greater for admin?</a:t>
            </a:r>
            <a:endParaRPr lang="en-CA" dirty="0"/>
          </a:p>
        </p:txBody>
      </p:sp>
      <p:sp>
        <p:nvSpPr>
          <p:cNvPr id="4" name="Slide Number Placeholder 3"/>
          <p:cNvSpPr>
            <a:spLocks noGrp="1"/>
          </p:cNvSpPr>
          <p:nvPr>
            <p:ph type="sldNum" sz="quarter" idx="10"/>
          </p:nvPr>
        </p:nvSpPr>
        <p:spPr/>
        <p:txBody>
          <a:bodyPr/>
          <a:lstStyle/>
          <a:p>
            <a:pPr>
              <a:defRPr/>
            </a:pPr>
            <a:fld id="{2FE4BDD0-C29A-42E5-8B91-ED31256B8DAD}" type="slidenum">
              <a:rPr lang="en-US" altLang="en-US" smtClean="0"/>
              <a:pPr>
                <a:defRPr/>
              </a:pPr>
              <a:t>15</a:t>
            </a:fld>
            <a:endParaRPr lang="en-US" altLang="en-US"/>
          </a:p>
        </p:txBody>
      </p:sp>
    </p:spTree>
    <p:extLst>
      <p:ext uri="{BB962C8B-B14F-4D97-AF65-F5344CB8AC3E}">
        <p14:creationId xmlns:p14="http://schemas.microsoft.com/office/powerpoint/2010/main" val="465359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3"/>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302421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72920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
        <p:nvSpPr>
          <p:cNvPr id="20" name="TextBox 19"/>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274552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9"/>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252200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
        <p:nvSpPr>
          <p:cNvPr id="24" name="TextBox 23"/>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51477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941015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2061982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2731653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Blank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0201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3"/>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19410757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1751048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8011563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1025803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90"/>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1424847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75746" y="2737246"/>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5088385" y="2737246"/>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8" name="Footer Placeholder 7"/>
          <p:cNvSpPr>
            <a:spLocks noGrp="1"/>
          </p:cNvSpPr>
          <p:nvPr>
            <p:ph type="ftr" sz="quarter" idx="11"/>
          </p:nvPr>
        </p:nvSpPr>
        <p:spPr/>
        <p:txBody>
          <a:bodyPr/>
          <a:lstStyle/>
          <a:p>
            <a:endParaRPr lang="fr-CA" dirty="0"/>
          </a:p>
        </p:txBody>
      </p:sp>
      <p:sp>
        <p:nvSpPr>
          <p:cNvPr id="9" name="Slide Number Placeholder 8"/>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28397748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4" name="Footer Placeholder 3"/>
          <p:cNvSpPr>
            <a:spLocks noGrp="1"/>
          </p:cNvSpPr>
          <p:nvPr>
            <p:ph type="ftr" sz="quarter" idx="11"/>
          </p:nvPr>
        </p:nvSpPr>
        <p:spPr/>
        <p:txBody>
          <a:bodyPr/>
          <a:lstStyle/>
          <a:p>
            <a:endParaRPr lang="fr-CA" dirty="0"/>
          </a:p>
        </p:txBody>
      </p:sp>
      <p:sp>
        <p:nvSpPr>
          <p:cNvPr id="5" name="Slide Number Placeholder 4"/>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8410039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3" name="Footer Placeholder 2"/>
          <p:cNvSpPr>
            <a:spLocks noGrp="1"/>
          </p:cNvSpPr>
          <p:nvPr>
            <p:ph type="ftr" sz="quarter" idx="11"/>
          </p:nvPr>
        </p:nvSpPr>
        <p:spPr/>
        <p:txBody>
          <a:bodyPr/>
          <a:lstStyle/>
          <a:p>
            <a:endParaRPr lang="fr-CA" dirty="0"/>
          </a:p>
        </p:txBody>
      </p:sp>
      <p:sp>
        <p:nvSpPr>
          <p:cNvPr id="4" name="Slide Number Placeholder 3"/>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29892370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7"/>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70"/>
            <a:ext cx="3854528" cy="2584449"/>
          </a:xfrm>
        </p:spPr>
        <p:txBody>
          <a:bodyPr>
            <a:normAutofit/>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3946092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9"/>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1"/>
            <a:ext cx="8596668" cy="3845719"/>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dirty="0"/>
              <a:t>Click icon to add picture</a:t>
            </a:r>
          </a:p>
        </p:txBody>
      </p:sp>
      <p:sp>
        <p:nvSpPr>
          <p:cNvPr id="4" name="Text Placeholder 3"/>
          <p:cNvSpPr>
            <a:spLocks noGrp="1"/>
          </p:cNvSpPr>
          <p:nvPr>
            <p:ph type="body" sz="half" idx="2"/>
          </p:nvPr>
        </p:nvSpPr>
        <p:spPr>
          <a:xfrm>
            <a:off x="677335" y="5367339"/>
            <a:ext cx="8596667" cy="674024"/>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35777400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27051513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
        <p:nvSpPr>
          <p:cNvPr id="20" name="TextBox 19"/>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15596134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9"/>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3018578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29509519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
        <p:nvSpPr>
          <p:cNvPr id="24" name="TextBox 23"/>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326597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220327012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39214937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5" name="Footer Placeholder 4"/>
          <p:cNvSpPr>
            <a:spLocks noGrp="1"/>
          </p:cNvSpPr>
          <p:nvPr>
            <p:ph type="ftr" sz="quarter" idx="11"/>
          </p:nvPr>
        </p:nvSpPr>
        <p:spPr/>
        <p:txBody>
          <a:bodyPr/>
          <a:lstStyle/>
          <a:p>
            <a:endParaRPr lang="fr-CA" dirty="0"/>
          </a:p>
        </p:txBody>
      </p:sp>
      <p:sp>
        <p:nvSpPr>
          <p:cNvPr id="6" name="Slide Number Placeholder 5"/>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41202620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cSld name="Blank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651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90"/>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1250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675746" y="2737246"/>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5088385" y="2737246"/>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8" name="Footer Placeholder 7"/>
          <p:cNvSpPr>
            <a:spLocks noGrp="1"/>
          </p:cNvSpPr>
          <p:nvPr>
            <p:ph type="ftr" sz="quarter" idx="11"/>
          </p:nvPr>
        </p:nvSpPr>
        <p:spPr/>
        <p:txBody>
          <a:bodyPr/>
          <a:lstStyle/>
          <a:p>
            <a:endParaRPr lang="fr-CA" dirty="0"/>
          </a:p>
        </p:txBody>
      </p:sp>
      <p:sp>
        <p:nvSpPr>
          <p:cNvPr id="9" name="Slide Number Placeholder 8"/>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123478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4" name="Footer Placeholder 3"/>
          <p:cNvSpPr>
            <a:spLocks noGrp="1"/>
          </p:cNvSpPr>
          <p:nvPr>
            <p:ph type="ftr" sz="quarter" idx="11"/>
          </p:nvPr>
        </p:nvSpPr>
        <p:spPr/>
        <p:txBody>
          <a:bodyPr/>
          <a:lstStyle/>
          <a:p>
            <a:endParaRPr lang="fr-CA" dirty="0"/>
          </a:p>
        </p:txBody>
      </p:sp>
      <p:sp>
        <p:nvSpPr>
          <p:cNvPr id="5" name="Slide Number Placeholder 4"/>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88472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3" name="Footer Placeholder 2"/>
          <p:cNvSpPr>
            <a:spLocks noGrp="1"/>
          </p:cNvSpPr>
          <p:nvPr>
            <p:ph type="ftr" sz="quarter" idx="11"/>
          </p:nvPr>
        </p:nvSpPr>
        <p:spPr/>
        <p:txBody>
          <a:bodyPr/>
          <a:lstStyle/>
          <a:p>
            <a:endParaRPr lang="fr-CA" dirty="0"/>
          </a:p>
        </p:txBody>
      </p:sp>
      <p:sp>
        <p:nvSpPr>
          <p:cNvPr id="4" name="Slide Number Placeholder 3"/>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260722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7"/>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70"/>
            <a:ext cx="3854528" cy="2584449"/>
          </a:xfrm>
        </p:spPr>
        <p:txBody>
          <a:bodyPr>
            <a:normAutofit/>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89386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9"/>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1"/>
            <a:ext cx="8596668" cy="3845719"/>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dirty="0"/>
              <a:t>Click icon to add picture</a:t>
            </a:r>
          </a:p>
        </p:txBody>
      </p:sp>
      <p:sp>
        <p:nvSpPr>
          <p:cNvPr id="4" name="Text Placeholder 3"/>
          <p:cNvSpPr>
            <a:spLocks noGrp="1"/>
          </p:cNvSpPr>
          <p:nvPr>
            <p:ph type="body" sz="half" idx="2"/>
          </p:nvPr>
        </p:nvSpPr>
        <p:spPr>
          <a:xfrm>
            <a:off x="677335" y="5367339"/>
            <a:ext cx="8596667" cy="674024"/>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121B1A6-DD64-4D5C-95E0-99B3A5390E9A}" type="datetimeFigureOut">
              <a:rPr lang="fr-CA" smtClean="0"/>
              <a:t>2020-08-20</a:t>
            </a:fld>
            <a:endParaRPr lang="fr-CA" dirty="0"/>
          </a:p>
        </p:txBody>
      </p:sp>
      <p:sp>
        <p:nvSpPr>
          <p:cNvPr id="6" name="Footer Placeholder 5"/>
          <p:cNvSpPr>
            <a:spLocks noGrp="1"/>
          </p:cNvSpPr>
          <p:nvPr>
            <p:ph type="ftr" sz="quarter" idx="11"/>
          </p:nvPr>
        </p:nvSpPr>
        <p:spPr/>
        <p:txBody>
          <a:bodyPr/>
          <a:lstStyle/>
          <a:p>
            <a:endParaRPr lang="fr-CA" dirty="0"/>
          </a:p>
        </p:txBody>
      </p:sp>
      <p:sp>
        <p:nvSpPr>
          <p:cNvPr id="7" name="Slide Number Placeholder 6"/>
          <p:cNvSpPr>
            <a:spLocks noGrp="1"/>
          </p:cNvSpPr>
          <p:nvPr>
            <p:ph type="sldNum" sz="quarter" idx="12"/>
          </p:nvPr>
        </p:nvSpPr>
        <p:spPr/>
        <p:txBody>
          <a:bodyPr/>
          <a:lstStyle/>
          <a:p>
            <a:fld id="{D177E379-9DFF-46C4-A736-255656530A59}" type="slidenum">
              <a:rPr lang="fr-CA" smtClean="0"/>
              <a:t>‹#›</a:t>
            </a:fld>
            <a:endParaRPr lang="fr-CA" dirty="0"/>
          </a:p>
        </p:txBody>
      </p:sp>
    </p:spTree>
    <p:extLst>
      <p:ext uri="{BB962C8B-B14F-4D97-AF65-F5344CB8AC3E}">
        <p14:creationId xmlns:p14="http://schemas.microsoft.com/office/powerpoint/2010/main" val="1864238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21B1A6-DD64-4D5C-95E0-99B3A5390E9A}" type="datetimeFigureOut">
              <a:rPr lang="fr-CA" smtClean="0"/>
              <a:t>2020-08-20</a:t>
            </a:fld>
            <a:endParaRPr lang="fr-CA" dirty="0"/>
          </a:p>
        </p:txBody>
      </p:sp>
      <p:sp>
        <p:nvSpPr>
          <p:cNvPr id="5" name="Footer Placeholder 4"/>
          <p:cNvSpPr>
            <a:spLocks noGrp="1"/>
          </p:cNvSpPr>
          <p:nvPr>
            <p:ph type="ftr" sz="quarter" idx="3"/>
          </p:nvPr>
        </p:nvSpPr>
        <p:spPr>
          <a:xfrm>
            <a:off x="677335"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dirty="0"/>
          </a:p>
        </p:txBody>
      </p:sp>
      <p:sp>
        <p:nvSpPr>
          <p:cNvPr id="6" name="Slide Number Placeholder 5"/>
          <p:cNvSpPr>
            <a:spLocks noGrp="1"/>
          </p:cNvSpPr>
          <p:nvPr>
            <p:ph type="sldNum" sz="quarter" idx="4"/>
          </p:nvPr>
        </p:nvSpPr>
        <p:spPr>
          <a:xfrm>
            <a:off x="8590664"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D177E379-9DFF-46C4-A736-255656530A59}" type="slidenum">
              <a:rPr lang="fr-CA" smtClean="0"/>
              <a:t>‹#›</a:t>
            </a:fld>
            <a:endParaRPr lang="fr-CA" dirty="0"/>
          </a:p>
        </p:txBody>
      </p:sp>
      <p:sp>
        <p:nvSpPr>
          <p:cNvPr id="18" name="Rectangle 8"/>
          <p:cNvSpPr>
            <a:spLocks noChangeArrowheads="1"/>
          </p:cNvSpPr>
          <p:nvPr userDrawn="1"/>
        </p:nvSpPr>
        <p:spPr bwMode="auto">
          <a:xfrm>
            <a:off x="594784" y="1549401"/>
            <a:ext cx="105812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400" dirty="0">
              <a:latin typeface="Times" charset="0"/>
              <a:ea typeface="ヒラギノ角ゴ Pro W3" charset="0"/>
            </a:endParaRPr>
          </a:p>
        </p:txBody>
      </p:sp>
      <p:sp>
        <p:nvSpPr>
          <p:cNvPr id="19" name="Text Box 9"/>
          <p:cNvSpPr txBox="1">
            <a:spLocks noChangeArrowheads="1"/>
          </p:cNvSpPr>
          <p:nvPr userDrawn="1"/>
        </p:nvSpPr>
        <p:spPr bwMode="auto">
          <a:xfrm>
            <a:off x="609600" y="1890184"/>
            <a:ext cx="10972800" cy="2529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2400" dirty="0">
              <a:latin typeface="Times" charset="0"/>
              <a:ea typeface="ヒラギノ角ゴ Pro W3" charset="0"/>
            </a:endParaRPr>
          </a:p>
        </p:txBody>
      </p:sp>
    </p:spTree>
    <p:extLst>
      <p:ext uri="{BB962C8B-B14F-4D97-AF65-F5344CB8AC3E}">
        <p14:creationId xmlns:p14="http://schemas.microsoft.com/office/powerpoint/2010/main" val="261219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189"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121B1A6-DD64-4D5C-95E0-99B3A5390E9A}" type="datetimeFigureOut">
              <a:rPr lang="fr-CA" smtClean="0"/>
              <a:t>2020-08-20</a:t>
            </a:fld>
            <a:endParaRPr lang="fr-CA" dirty="0"/>
          </a:p>
        </p:txBody>
      </p:sp>
      <p:sp>
        <p:nvSpPr>
          <p:cNvPr id="5" name="Footer Placeholder 4"/>
          <p:cNvSpPr>
            <a:spLocks noGrp="1"/>
          </p:cNvSpPr>
          <p:nvPr>
            <p:ph type="ftr" sz="quarter" idx="3"/>
          </p:nvPr>
        </p:nvSpPr>
        <p:spPr>
          <a:xfrm>
            <a:off x="677335"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dirty="0"/>
          </a:p>
        </p:txBody>
      </p:sp>
      <p:sp>
        <p:nvSpPr>
          <p:cNvPr id="6" name="Slide Number Placeholder 5"/>
          <p:cNvSpPr>
            <a:spLocks noGrp="1"/>
          </p:cNvSpPr>
          <p:nvPr>
            <p:ph type="sldNum" sz="quarter" idx="4"/>
          </p:nvPr>
        </p:nvSpPr>
        <p:spPr>
          <a:xfrm>
            <a:off x="8590664"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D177E379-9DFF-46C4-A736-255656530A59}" type="slidenum">
              <a:rPr lang="fr-CA" smtClean="0"/>
              <a:t>‹#›</a:t>
            </a:fld>
            <a:endParaRPr lang="fr-CA" dirty="0"/>
          </a:p>
        </p:txBody>
      </p:sp>
      <p:sp>
        <p:nvSpPr>
          <p:cNvPr id="18" name="Rectangle 8"/>
          <p:cNvSpPr>
            <a:spLocks noChangeArrowheads="1"/>
          </p:cNvSpPr>
          <p:nvPr/>
        </p:nvSpPr>
        <p:spPr bwMode="auto">
          <a:xfrm>
            <a:off x="594784" y="1549401"/>
            <a:ext cx="105812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400" dirty="0">
              <a:latin typeface="Times" charset="0"/>
              <a:ea typeface="ヒラギノ角ゴ Pro W3" charset="0"/>
            </a:endParaRPr>
          </a:p>
        </p:txBody>
      </p:sp>
      <p:sp>
        <p:nvSpPr>
          <p:cNvPr id="19" name="Text Box 9"/>
          <p:cNvSpPr txBox="1">
            <a:spLocks noChangeArrowheads="1"/>
          </p:cNvSpPr>
          <p:nvPr/>
        </p:nvSpPr>
        <p:spPr bwMode="auto">
          <a:xfrm>
            <a:off x="609600" y="1890184"/>
            <a:ext cx="10972800" cy="2529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2400" dirty="0">
              <a:latin typeface="Times" charset="0"/>
              <a:ea typeface="ヒラギノ角ゴ Pro W3" charset="0"/>
            </a:endParaRPr>
          </a:p>
        </p:txBody>
      </p:sp>
      <p:sp>
        <p:nvSpPr>
          <p:cNvPr id="30" name="Rectangle 8">
            <a:extLst>
              <a:ext uri="{FF2B5EF4-FFF2-40B4-BE49-F238E27FC236}">
                <a16:creationId xmlns:a16="http://schemas.microsoft.com/office/drawing/2014/main" id="{7402B5E2-A7FB-4FF5-9678-5EB809B0F071}"/>
              </a:ext>
            </a:extLst>
          </p:cNvPr>
          <p:cNvSpPr>
            <a:spLocks noChangeArrowheads="1"/>
          </p:cNvSpPr>
          <p:nvPr userDrawn="1"/>
        </p:nvSpPr>
        <p:spPr bwMode="auto">
          <a:xfrm>
            <a:off x="594784" y="1549401"/>
            <a:ext cx="1058121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sz="2400" dirty="0">
              <a:latin typeface="Times" charset="0"/>
              <a:ea typeface="ヒラギノ角ゴ Pro W3" charset="0"/>
            </a:endParaRPr>
          </a:p>
        </p:txBody>
      </p:sp>
      <p:sp>
        <p:nvSpPr>
          <p:cNvPr id="31" name="Text Box 9">
            <a:extLst>
              <a:ext uri="{FF2B5EF4-FFF2-40B4-BE49-F238E27FC236}">
                <a16:creationId xmlns:a16="http://schemas.microsoft.com/office/drawing/2014/main" id="{6D262DA3-63FC-43DF-9553-1544F73BDB67}"/>
              </a:ext>
            </a:extLst>
          </p:cNvPr>
          <p:cNvSpPr txBox="1">
            <a:spLocks noChangeArrowheads="1"/>
          </p:cNvSpPr>
          <p:nvPr userDrawn="1"/>
        </p:nvSpPr>
        <p:spPr bwMode="auto">
          <a:xfrm>
            <a:off x="609600" y="1890184"/>
            <a:ext cx="10972800" cy="2529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sz="2400" dirty="0">
              <a:latin typeface="Times" charset="0"/>
              <a:ea typeface="ヒラギノ角ゴ Pro W3" charset="0"/>
            </a:endParaRPr>
          </a:p>
        </p:txBody>
      </p:sp>
    </p:spTree>
    <p:extLst>
      <p:ext uri="{BB962C8B-B14F-4D97-AF65-F5344CB8AC3E}">
        <p14:creationId xmlns:p14="http://schemas.microsoft.com/office/powerpoint/2010/main" val="353585668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189"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7.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34.xml"/><Relationship Id="rId7" Type="http://schemas.openxmlformats.org/officeDocument/2006/relationships/image" Target="../media/image2.emf"/><Relationship Id="rId2" Type="http://schemas.openxmlformats.org/officeDocument/2006/relationships/tags" Target="../tags/tag33.xml"/><Relationship Id="rId1" Type="http://schemas.openxmlformats.org/officeDocument/2006/relationships/themeOverride" Target="../theme/themeOverride1.xml"/><Relationship Id="rId6" Type="http://schemas.openxmlformats.org/officeDocument/2006/relationships/chart" Target="../charts/chart9.xml"/><Relationship Id="rId5" Type="http://schemas.openxmlformats.org/officeDocument/2006/relationships/slideLayout" Target="../slideLayouts/slideLayout34.xml"/><Relationship Id="rId4" Type="http://schemas.openxmlformats.org/officeDocument/2006/relationships/tags" Target="../tags/tag35.xml"/></Relationships>
</file>

<file path=ppt/slides/_rels/slide11.xml.rels><?xml version="1.0" encoding="UTF-8" standalone="yes"?>
<Relationships xmlns="http://schemas.openxmlformats.org/package/2006/relationships"><Relationship Id="rId3" Type="http://schemas.openxmlformats.org/officeDocument/2006/relationships/tags" Target="../tags/tag37.xml"/><Relationship Id="rId7" Type="http://schemas.openxmlformats.org/officeDocument/2006/relationships/image" Target="../media/image2.emf"/><Relationship Id="rId2" Type="http://schemas.openxmlformats.org/officeDocument/2006/relationships/tags" Target="../tags/tag36.xml"/><Relationship Id="rId1" Type="http://schemas.openxmlformats.org/officeDocument/2006/relationships/themeOverride" Target="../theme/themeOverride2.xml"/><Relationship Id="rId6" Type="http://schemas.openxmlformats.org/officeDocument/2006/relationships/chart" Target="../charts/chart10.xml"/><Relationship Id="rId5" Type="http://schemas.openxmlformats.org/officeDocument/2006/relationships/slideLayout" Target="../slideLayouts/slideLayout34.xml"/><Relationship Id="rId4" Type="http://schemas.openxmlformats.org/officeDocument/2006/relationships/tags" Target="../tags/tag3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tags" Target="../tags/tag40.xml"/><Relationship Id="rId1" Type="http://schemas.openxmlformats.org/officeDocument/2006/relationships/tags" Target="../tags/tag39.xml"/></Relationships>
</file>

<file path=ppt/slides/_rels/slide13.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image" Target="../media/image2.emf"/><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chart" Target="../charts/chart11.xml"/><Relationship Id="rId5" Type="http://schemas.openxmlformats.org/officeDocument/2006/relationships/notesSlide" Target="../notesSlides/notesSlide2.xml"/><Relationship Id="rId4"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3" Type="http://schemas.openxmlformats.org/officeDocument/2006/relationships/tags" Target="../tags/tag46.xml"/><Relationship Id="rId7" Type="http://schemas.openxmlformats.org/officeDocument/2006/relationships/image" Target="../media/image2.emf"/><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chart" Target="../charts/chart12.xml"/><Relationship Id="rId5" Type="http://schemas.openxmlformats.org/officeDocument/2006/relationships/notesSlide" Target="../notesSlides/notesSlide3.xml"/><Relationship Id="rId4"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image" Target="../media/image2.emf"/><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chart" Target="../charts/chart13.xml"/><Relationship Id="rId5" Type="http://schemas.openxmlformats.org/officeDocument/2006/relationships/notesSlide" Target="../notesSlides/notesSlide4.xml"/><Relationship Id="rId4"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2.emf"/><Relationship Id="rId5" Type="http://schemas.openxmlformats.org/officeDocument/2006/relationships/chart" Target="../charts/chart14.xml"/><Relationship Id="rId4"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2.emf"/><Relationship Id="rId5" Type="http://schemas.openxmlformats.org/officeDocument/2006/relationships/chart" Target="../charts/chart15.xml"/><Relationship Id="rId4"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3" Type="http://schemas.openxmlformats.org/officeDocument/2006/relationships/tags" Target="../tags/tag58.xml"/><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image" Target="../media/image2.emf"/><Relationship Id="rId5" Type="http://schemas.openxmlformats.org/officeDocument/2006/relationships/chart" Target="../charts/chart16.xml"/><Relationship Id="rId4"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3" Type="http://schemas.openxmlformats.org/officeDocument/2006/relationships/tags" Target="../tags/tag61.xml"/><Relationship Id="rId7" Type="http://schemas.openxmlformats.org/officeDocument/2006/relationships/image" Target="../media/image2.emf"/><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chart" Target="../charts/chart17.xml"/><Relationship Id="rId5" Type="http://schemas.openxmlformats.org/officeDocument/2006/relationships/slideLayout" Target="../slideLayouts/slideLayout34.xml"/><Relationship Id="rId4" Type="http://schemas.openxmlformats.org/officeDocument/2006/relationships/tags" Target="../tags/tag62.xml"/></Relationships>
</file>

<file path=ppt/slides/_rels/slide2.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2.e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chart" Target="../charts/chart1.xml"/><Relationship Id="rId5" Type="http://schemas.openxmlformats.org/officeDocument/2006/relationships/slideLayout" Target="../slideLayouts/slideLayout17.xml"/><Relationship Id="rId4"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tags" Target="../tags/tag65.xml"/><Relationship Id="rId7" Type="http://schemas.openxmlformats.org/officeDocument/2006/relationships/chart" Target="../charts/chart18.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2.emf"/><Relationship Id="rId5" Type="http://schemas.openxmlformats.org/officeDocument/2006/relationships/slideLayout" Target="../slideLayouts/slideLayout34.xml"/><Relationship Id="rId4" Type="http://schemas.openxmlformats.org/officeDocument/2006/relationships/tags" Target="../tags/tag66.xml"/></Relationships>
</file>

<file path=ppt/slides/_rels/slide21.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image" Target="../media/image2.emf"/><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chart" Target="../charts/chart19.xml"/><Relationship Id="rId5" Type="http://schemas.openxmlformats.org/officeDocument/2006/relationships/slideLayout" Target="../slideLayouts/slideLayout34.xml"/><Relationship Id="rId4" Type="http://schemas.openxmlformats.org/officeDocument/2006/relationships/tags" Target="../tags/tag70.xml"/></Relationships>
</file>

<file path=ppt/slides/_rels/slide22.xml.rels><?xml version="1.0" encoding="UTF-8" standalone="yes"?>
<Relationships xmlns="http://schemas.openxmlformats.org/package/2006/relationships"><Relationship Id="rId3" Type="http://schemas.openxmlformats.org/officeDocument/2006/relationships/tags" Target="../tags/tag73.xml"/><Relationship Id="rId7" Type="http://schemas.openxmlformats.org/officeDocument/2006/relationships/image" Target="../media/image2.emf"/><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chart" Target="../charts/chart20.xml"/><Relationship Id="rId5" Type="http://schemas.openxmlformats.org/officeDocument/2006/relationships/slideLayout" Target="../slideLayouts/slideLayout34.xml"/><Relationship Id="rId4" Type="http://schemas.openxmlformats.org/officeDocument/2006/relationships/tags" Target="../tags/tag74.xml"/></Relationships>
</file>

<file path=ppt/slides/_rels/slide2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77.xml"/><Relationship Id="rId7" Type="http://schemas.openxmlformats.org/officeDocument/2006/relationships/chart" Target="../charts/chart22.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chart" Target="../charts/chart21.xml"/><Relationship Id="rId5" Type="http://schemas.openxmlformats.org/officeDocument/2006/relationships/slideLayout" Target="../slideLayouts/slideLayout17.xml"/><Relationship Id="rId4" Type="http://schemas.openxmlformats.org/officeDocument/2006/relationships/tags" Target="../tags/tag78.xml"/></Relationships>
</file>

<file path=ppt/slides/_rels/slide24.xml.rels><?xml version="1.0" encoding="UTF-8" standalone="yes"?>
<Relationships xmlns="http://schemas.openxmlformats.org/package/2006/relationships"><Relationship Id="rId3" Type="http://schemas.openxmlformats.org/officeDocument/2006/relationships/tags" Target="../tags/tag81.xml"/><Relationship Id="rId7" Type="http://schemas.openxmlformats.org/officeDocument/2006/relationships/image" Target="../media/image2.emf"/><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chart" Target="../charts/chart23.xml"/><Relationship Id="rId5" Type="http://schemas.openxmlformats.org/officeDocument/2006/relationships/slideLayout" Target="../slideLayouts/slideLayout17.xml"/><Relationship Id="rId4" Type="http://schemas.openxmlformats.org/officeDocument/2006/relationships/tags" Target="../tags/tag82.xml"/></Relationships>
</file>

<file path=ppt/slides/_rels/slide25.xml.rels><?xml version="1.0" encoding="UTF-8" standalone="yes"?>
<Relationships xmlns="http://schemas.openxmlformats.org/package/2006/relationships"><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chart" Target="../charts/chart24.xml"/><Relationship Id="rId5" Type="http://schemas.openxmlformats.org/officeDocument/2006/relationships/image" Target="../media/image2.emf"/><Relationship Id="rId4"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 Id="rId5" Type="http://schemas.openxmlformats.org/officeDocument/2006/relationships/image" Target="../media/image2.emf"/><Relationship Id="rId4" Type="http://schemas.openxmlformats.org/officeDocument/2006/relationships/slideLayout" Target="../slideLayouts/slideLayout34.xml"/></Relationships>
</file>

<file path=ppt/slides/_rels/slide27.xml.rels><?xml version="1.0" encoding="UTF-8" standalone="yes"?>
<Relationships xmlns="http://schemas.openxmlformats.org/package/2006/relationships"><Relationship Id="rId3" Type="http://schemas.openxmlformats.org/officeDocument/2006/relationships/tags" Target="../tags/tag91.xml"/><Relationship Id="rId7" Type="http://schemas.openxmlformats.org/officeDocument/2006/relationships/image" Target="../media/image2.emf"/><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5.emf"/><Relationship Id="rId5" Type="http://schemas.openxmlformats.org/officeDocument/2006/relationships/slideLayout" Target="../slideLayouts/slideLayout34.xml"/><Relationship Id="rId4" Type="http://schemas.openxmlformats.org/officeDocument/2006/relationships/tags" Target="../tags/tag92.xml"/></Relationships>
</file>

<file path=ppt/slides/_rels/slide28.xml.rels><?xml version="1.0" encoding="UTF-8" standalone="yes"?>
<Relationships xmlns="http://schemas.openxmlformats.org/package/2006/relationships"><Relationship Id="rId3" Type="http://schemas.openxmlformats.org/officeDocument/2006/relationships/tags" Target="../tags/tag95.xml"/><Relationship Id="rId7" Type="http://schemas.openxmlformats.org/officeDocument/2006/relationships/image" Target="../media/image6.emf"/><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2.emf"/><Relationship Id="rId5" Type="http://schemas.openxmlformats.org/officeDocument/2006/relationships/slideLayout" Target="../slideLayouts/slideLayout34.xml"/><Relationship Id="rId4" Type="http://schemas.openxmlformats.org/officeDocument/2006/relationships/tags" Target="../tags/tag96.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34.xml"/><Relationship Id="rId2" Type="http://schemas.openxmlformats.org/officeDocument/2006/relationships/tags" Target="../tags/tag98.xml"/><Relationship Id="rId1" Type="http://schemas.openxmlformats.org/officeDocument/2006/relationships/tags" Target="../tags/tag9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2.emf"/><Relationship Id="rId5" Type="http://schemas.openxmlformats.org/officeDocument/2006/relationships/chart" Target="../charts/chart2.xml"/><Relationship Id="rId4"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image" Target="../media/image2.emf"/><Relationship Id="rId5" Type="http://schemas.openxmlformats.org/officeDocument/2006/relationships/chart" Target="../charts/chart3.xml"/><Relationship Id="rId4"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2.emf"/><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chart" Target="../charts/chart4.xml"/><Relationship Id="rId5" Type="http://schemas.openxmlformats.org/officeDocument/2006/relationships/slideLayout" Target="../slideLayouts/slideLayout17.xml"/><Relationship Id="rId4" Type="http://schemas.openxmlformats.org/officeDocument/2006/relationships/tags" Target="../tags/tag17.xml"/></Relationships>
</file>

<file path=ppt/slides/_rels/slide7.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tags" Target="../tags/tag20.xml"/><Relationship Id="rId7" Type="http://schemas.openxmlformats.org/officeDocument/2006/relationships/slideLayout" Target="../slideLayouts/slideLayout17.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10" Type="http://schemas.openxmlformats.org/officeDocument/2006/relationships/image" Target="../media/image2.emf"/><Relationship Id="rId4" Type="http://schemas.openxmlformats.org/officeDocument/2006/relationships/tags" Target="../tags/tag21.xml"/><Relationship Id="rId9" Type="http://schemas.openxmlformats.org/officeDocument/2006/relationships/chart" Target="../charts/chart6.xml"/></Relationships>
</file>

<file path=ppt/slides/_rels/slide8.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tags" Target="../tags/tag26.xml"/><Relationship Id="rId7" Type="http://schemas.openxmlformats.org/officeDocument/2006/relationships/slideLayout" Target="../slideLayouts/slideLayout17.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10" Type="http://schemas.openxmlformats.org/officeDocument/2006/relationships/chart" Target="../charts/chart8.xml"/><Relationship Id="rId4" Type="http://schemas.openxmlformats.org/officeDocument/2006/relationships/tags" Target="../tags/tag27.xml"/><Relationship Id="rId9"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4.emf"/><Relationship Id="rId4"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custDataLst>
              <p:tags r:id="rId1"/>
            </p:custDataLst>
          </p:nvPr>
        </p:nvSpPr>
        <p:spPr bwMode="auto">
          <a:xfrm>
            <a:off x="838972" y="1498713"/>
            <a:ext cx="1051405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lgn="ctr">
              <a:defRPr/>
            </a:pPr>
            <a:r>
              <a:rPr lang="fr-FR" sz="5000" b="1" dirty="0">
                <a:latin typeface="Roboto" pitchFamily="2" charset="0"/>
                <a:ea typeface="Roboto" pitchFamily="2" charset="0"/>
              </a:rPr>
              <a:t>Les conséquences </a:t>
            </a:r>
            <a:br>
              <a:rPr lang="fr-FR" sz="5000" b="1" dirty="0">
                <a:latin typeface="Roboto" pitchFamily="2" charset="0"/>
                <a:ea typeface="Roboto" pitchFamily="2" charset="0"/>
              </a:rPr>
            </a:br>
            <a:r>
              <a:rPr lang="fr-FR" sz="5000" b="1" dirty="0">
                <a:latin typeface="Roboto" pitchFamily="2" charset="0"/>
                <a:ea typeface="Roboto" pitchFamily="2" charset="0"/>
              </a:rPr>
              <a:t>de la COVID-19</a:t>
            </a:r>
            <a:br>
              <a:rPr lang="fr-FR" sz="5000" b="1" dirty="0">
                <a:latin typeface="Roboto" pitchFamily="2" charset="0"/>
                <a:ea typeface="Roboto" pitchFamily="2" charset="0"/>
              </a:rPr>
            </a:br>
            <a:r>
              <a:rPr lang="fr-FR" sz="5000" b="1" dirty="0">
                <a:latin typeface="Roboto" pitchFamily="2" charset="0"/>
                <a:ea typeface="Roboto" pitchFamily="2" charset="0"/>
              </a:rPr>
              <a:t>sur le personnel d’éducation postsecondaire </a:t>
            </a:r>
          </a:p>
        </p:txBody>
      </p:sp>
    </p:spTree>
    <p:extLst>
      <p:ext uri="{BB962C8B-B14F-4D97-AF65-F5344CB8AC3E}">
        <p14:creationId xmlns:p14="http://schemas.microsoft.com/office/powerpoint/2010/main" val="904299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24869313-8A52-47F1-BBCC-F0E29E777467}"/>
              </a:ext>
            </a:extLst>
          </p:cNvPr>
          <p:cNvGraphicFramePr>
            <a:graphicFrameLocks/>
          </p:cNvGraphicFramePr>
          <p:nvPr>
            <p:custDataLst>
              <p:tags r:id="rId2"/>
            </p:custDataLst>
            <p:extLst>
              <p:ext uri="{D42A27DB-BD31-4B8C-83A1-F6EECF244321}">
                <p14:modId xmlns:p14="http://schemas.microsoft.com/office/powerpoint/2010/main" val="2511154742"/>
              </p:ext>
            </p:extLst>
          </p:nvPr>
        </p:nvGraphicFramePr>
        <p:xfrm>
          <a:off x="1368408" y="1896053"/>
          <a:ext cx="9455183" cy="4324536"/>
        </p:xfrm>
        <a:graphic>
          <a:graphicData uri="http://schemas.openxmlformats.org/drawingml/2006/chart">
            <c:chart xmlns:c="http://schemas.openxmlformats.org/drawingml/2006/chart" xmlns:r="http://schemas.openxmlformats.org/officeDocument/2006/relationships" r:id="rId6"/>
          </a:graphicData>
        </a:graphic>
      </p:graphicFrame>
      <p:sp>
        <p:nvSpPr>
          <p:cNvPr id="7" name="Title 1">
            <a:extLst>
              <a:ext uri="{FF2B5EF4-FFF2-40B4-BE49-F238E27FC236}">
                <a16:creationId xmlns:a16="http://schemas.microsoft.com/office/drawing/2014/main" id="{25C817B1-2F75-4750-822E-AE6140EB8F5F}"/>
              </a:ext>
            </a:extLst>
          </p:cNvPr>
          <p:cNvSpPr txBox="1">
            <a:spLocks/>
          </p:cNvSpPr>
          <p:nvPr>
            <p:custDataLst>
              <p:tags r:id="rId3"/>
            </p:custDataLst>
          </p:nvPr>
        </p:nvSpPr>
        <p:spPr>
          <a:xfrm>
            <a:off x="570789" y="419162"/>
            <a:ext cx="11287608" cy="864096"/>
          </a:xfrm>
          <a:prstGeom prst="rect">
            <a:avLst/>
          </a:prstGeom>
        </p:spPr>
        <p:txBody>
          <a:bodyPr/>
          <a:lstStyle>
            <a:defPPr>
              <a:defRPr lang="en-US"/>
            </a:defPPr>
            <a:lvl1pPr defTabSz="342900">
              <a:spcBef>
                <a:spcPct val="0"/>
              </a:spcBef>
              <a:buNone/>
              <a:defRPr sz="3733" b="0" i="0" u="none" strike="noStrike" spc="0" baseline="0">
                <a:solidFill>
                  <a:sysClr val="windowText" lastClr="000000">
                    <a:lumMod val="65000"/>
                    <a:lumOff val="35000"/>
                  </a:sysClr>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3500" b="1" dirty="0">
                <a:solidFill>
                  <a:schemeClr val="tx1"/>
                </a:solidFill>
                <a:latin typeface="Roboto" pitchFamily="2" charset="0"/>
                <a:ea typeface="Roboto" pitchFamily="2" charset="0"/>
              </a:rPr>
              <a:t>La majorité du personnel travaille plus depuis l’éclosion de COVID-19.</a:t>
            </a:r>
          </a:p>
        </p:txBody>
      </p:sp>
      <p:pic>
        <p:nvPicPr>
          <p:cNvPr id="5" name="Picture 4">
            <a:extLst>
              <a:ext uri="{FF2B5EF4-FFF2-40B4-BE49-F238E27FC236}">
                <a16:creationId xmlns:a16="http://schemas.microsoft.com/office/drawing/2014/main" id="{82260D8B-5418-A048-B609-5B3769A47534}"/>
              </a:ext>
            </a:extLst>
          </p:cNvPr>
          <p:cNvPicPr>
            <a:picLocks noChangeAspect="1"/>
          </p:cNvPicPr>
          <p:nvPr>
            <p:custDataLst>
              <p:tags r:id="rId4"/>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19351087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A6C4FA9-C435-4C2F-827A-56B73F023689}"/>
              </a:ext>
            </a:extLst>
          </p:cNvPr>
          <p:cNvSpPr txBox="1">
            <a:spLocks/>
          </p:cNvSpPr>
          <p:nvPr>
            <p:custDataLst>
              <p:tags r:id="rId2"/>
            </p:custDataLst>
          </p:nvPr>
        </p:nvSpPr>
        <p:spPr>
          <a:xfrm>
            <a:off x="613453" y="473639"/>
            <a:ext cx="10965093" cy="864096"/>
          </a:xfrm>
          <a:prstGeom prst="rect">
            <a:avLst/>
          </a:prstGeom>
        </p:spPr>
        <p:txBody>
          <a:bodyPr/>
          <a:lstStyle>
            <a:defPPr>
              <a:defRPr lang="en-US"/>
            </a:defPPr>
            <a:lvl1pPr defTabSz="342900">
              <a:spcBef>
                <a:spcPct val="0"/>
              </a:spcBef>
              <a:buNone/>
              <a:defRPr sz="3500"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3200" b="1" dirty="0">
                <a:solidFill>
                  <a:schemeClr val="tx1"/>
                </a:solidFill>
                <a:latin typeface="Roboto" pitchFamily="2" charset="0"/>
                <a:ea typeface="Roboto" pitchFamily="2" charset="0"/>
              </a:rPr>
              <a:t>Estimation du nombre d’heures supplémentaires travaillées par semaine depuis l’éclosion (parmi ceux qui travaillent plus).</a:t>
            </a:r>
          </a:p>
        </p:txBody>
      </p:sp>
      <p:graphicFrame>
        <p:nvGraphicFramePr>
          <p:cNvPr id="4" name="Content Placeholder 7">
            <a:extLst>
              <a:ext uri="{FF2B5EF4-FFF2-40B4-BE49-F238E27FC236}">
                <a16:creationId xmlns:a16="http://schemas.microsoft.com/office/drawing/2014/main" id="{D2074869-102D-4216-B302-D6C265CFC1CF}"/>
              </a:ext>
            </a:extLst>
          </p:cNvPr>
          <p:cNvGraphicFramePr>
            <a:graphicFrameLocks/>
          </p:cNvGraphicFramePr>
          <p:nvPr>
            <p:custDataLst>
              <p:tags r:id="rId3"/>
            </p:custDataLst>
            <p:extLst>
              <p:ext uri="{D42A27DB-BD31-4B8C-83A1-F6EECF244321}">
                <p14:modId xmlns:p14="http://schemas.microsoft.com/office/powerpoint/2010/main" val="4050325963"/>
              </p:ext>
            </p:extLst>
          </p:nvPr>
        </p:nvGraphicFramePr>
        <p:xfrm>
          <a:off x="1147162" y="2205779"/>
          <a:ext cx="10105054" cy="3353803"/>
        </p:xfrm>
        <a:graphic>
          <a:graphicData uri="http://schemas.openxmlformats.org/drawingml/2006/chart">
            <c:chart xmlns:c="http://schemas.openxmlformats.org/drawingml/2006/chart" xmlns:r="http://schemas.openxmlformats.org/officeDocument/2006/relationships" r:id="rId6"/>
          </a:graphicData>
        </a:graphic>
      </p:graphicFrame>
      <p:pic>
        <p:nvPicPr>
          <p:cNvPr id="5" name="Picture 4">
            <a:extLst>
              <a:ext uri="{FF2B5EF4-FFF2-40B4-BE49-F238E27FC236}">
                <a16:creationId xmlns:a16="http://schemas.microsoft.com/office/drawing/2014/main" id="{63DA90ED-A15E-014B-AD09-F924249167F9}"/>
              </a:ext>
            </a:extLst>
          </p:cNvPr>
          <p:cNvPicPr>
            <a:picLocks noChangeAspect="1"/>
          </p:cNvPicPr>
          <p:nvPr>
            <p:custDataLst>
              <p:tags r:id="rId4"/>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709936446"/>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p:cNvSpPr txBox="1">
            <a:spLocks/>
          </p:cNvSpPr>
          <p:nvPr>
            <p:custDataLst>
              <p:tags r:id="rId1"/>
            </p:custDataLst>
          </p:nvPr>
        </p:nvSpPr>
        <p:spPr>
          <a:xfrm>
            <a:off x="719403" y="531341"/>
            <a:ext cx="10945216" cy="977446"/>
          </a:xfrm>
          <a:prstGeom prst="rect">
            <a:avLst/>
          </a:prstGeom>
        </p:spPr>
        <p:txBody>
          <a:bodyPr/>
          <a:lstStyle>
            <a:defPPr>
              <a:defRPr lang="en-US"/>
            </a:defPPr>
            <a:lvl1pPr defTabSz="342900">
              <a:spcBef>
                <a:spcPct val="0"/>
              </a:spcBef>
              <a:buNone/>
              <a:defRPr sz="2800" b="0" i="0" u="none" strike="noStrike" spc="0" baseline="0">
                <a:solidFill>
                  <a:sysClr val="windowText" lastClr="000000">
                    <a:lumMod val="65000"/>
                    <a:lumOff val="35000"/>
                  </a:sysClr>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3500" b="1" dirty="0">
                <a:solidFill>
                  <a:schemeClr val="tx1"/>
                </a:solidFill>
                <a:latin typeface="Roboto" pitchFamily="2" charset="0"/>
                <a:ea typeface="Roboto" pitchFamily="2" charset="0"/>
              </a:rPr>
              <a:t>Raisons pour lesquelles 53 % du personnel travaille plus</a:t>
            </a:r>
          </a:p>
        </p:txBody>
      </p:sp>
      <p:graphicFrame>
        <p:nvGraphicFramePr>
          <p:cNvPr id="6" name="Content Placeholder 5"/>
          <p:cNvGraphicFramePr>
            <a:graphicFrameLocks noGrp="1"/>
          </p:cNvGraphicFramePr>
          <p:nvPr>
            <p:ph idx="4294967295"/>
            <p:custDataLst>
              <p:tags r:id="rId2"/>
            </p:custDataLst>
            <p:extLst>
              <p:ext uri="{D42A27DB-BD31-4B8C-83A1-F6EECF244321}">
                <p14:modId xmlns:p14="http://schemas.microsoft.com/office/powerpoint/2010/main" val="2073872801"/>
              </p:ext>
            </p:extLst>
          </p:nvPr>
        </p:nvGraphicFramePr>
        <p:xfrm>
          <a:off x="815414" y="1547120"/>
          <a:ext cx="10849205" cy="4567114"/>
        </p:xfrm>
        <a:graphic>
          <a:graphicData uri="http://schemas.openxmlformats.org/drawingml/2006/table">
            <a:tbl>
              <a:tblPr>
                <a:tableStyleId>{5C22544A-7EE6-4342-B048-85BDC9FD1C3A}</a:tableStyleId>
              </a:tblPr>
              <a:tblGrid>
                <a:gridCol w="10849205">
                  <a:extLst>
                    <a:ext uri="{9D8B030D-6E8A-4147-A177-3AD203B41FA5}">
                      <a16:colId xmlns:a16="http://schemas.microsoft.com/office/drawing/2014/main" val="1522822917"/>
                    </a:ext>
                  </a:extLst>
                </a:gridCol>
              </a:tblGrid>
              <a:tr h="432200">
                <a:tc>
                  <a:txBody>
                    <a:bodyPr/>
                    <a:lstStyle/>
                    <a:p>
                      <a:pPr marL="171450" indent="-171450" algn="l" fontAlgn="b">
                        <a:buFont typeface="Arial" panose="020B0604020202020204" pitchFamily="34" charset="0"/>
                        <a:buChar char="•"/>
                      </a:pPr>
                      <a:r>
                        <a:rPr lang="fr-CA" sz="1500" b="0" i="0" u="none" strike="noStrike" noProof="0" dirty="0">
                          <a:latin typeface="Arial" panose="020B0604020202020204" pitchFamily="34" charset="0"/>
                        </a:rPr>
                        <a:t>La transition vers des cours en ligne demande du temps et des efforts supplémentaires</a:t>
                      </a:r>
                    </a:p>
                  </a:txBody>
                  <a:tcPr marL="9525" marR="9525" marT="9525" marB="0" anchor="b">
                    <a:noFill/>
                  </a:tcPr>
                </a:tc>
                <a:extLst>
                  <a:ext uri="{0D108BD9-81ED-4DB2-BD59-A6C34878D82A}">
                    <a16:rowId xmlns:a16="http://schemas.microsoft.com/office/drawing/2014/main" val="3288779163"/>
                  </a:ext>
                </a:extLst>
              </a:tr>
              <a:tr h="528211">
                <a:tc>
                  <a:txBody>
                    <a:bodyPr/>
                    <a:lstStyle/>
                    <a:p>
                      <a:pPr marL="171450" indent="-171450" algn="l" fontAlgn="b">
                        <a:buFont typeface="Arial" panose="020B0604020202020204" pitchFamily="34" charset="0"/>
                        <a:buChar char="•"/>
                      </a:pPr>
                      <a:r>
                        <a:rPr lang="fr-CA" sz="1500" b="0" i="0" u="none" strike="noStrike" noProof="0" dirty="0">
                          <a:latin typeface="Arial" panose="020B0604020202020204" pitchFamily="34" charset="0"/>
                        </a:rPr>
                        <a:t>Les étudiants ont eu besoin d’aide supplémentaire</a:t>
                      </a:r>
                    </a:p>
                  </a:txBody>
                  <a:tcPr marL="9525" marR="9525" marT="9525" marB="0" anchor="b">
                    <a:noFill/>
                  </a:tcPr>
                </a:tc>
                <a:extLst>
                  <a:ext uri="{0D108BD9-81ED-4DB2-BD59-A6C34878D82A}">
                    <a16:rowId xmlns:a16="http://schemas.microsoft.com/office/drawing/2014/main" val="3794838556"/>
                  </a:ext>
                </a:extLst>
              </a:tr>
              <a:tr h="528211">
                <a:tc>
                  <a:txBody>
                    <a:bodyPr/>
                    <a:lstStyle/>
                    <a:p>
                      <a:pPr marL="171450" indent="-171450" algn="l" fontAlgn="b">
                        <a:buFont typeface="Arial" panose="020B0604020202020204" pitchFamily="34" charset="0"/>
                        <a:buChar char="•"/>
                      </a:pPr>
                      <a:r>
                        <a:rPr lang="fr-CA" sz="1500" b="0" i="0" u="none" strike="noStrike" noProof="0" dirty="0">
                          <a:latin typeface="Arial" panose="020B0604020202020204" pitchFamily="34" charset="0"/>
                        </a:rPr>
                        <a:t>Plus de réunions et de communications ont été nécessaires</a:t>
                      </a:r>
                    </a:p>
                  </a:txBody>
                  <a:tcPr marL="9525" marR="9525" marT="9525" marB="0" anchor="b">
                    <a:noFill/>
                  </a:tcPr>
                </a:tc>
                <a:extLst>
                  <a:ext uri="{0D108BD9-81ED-4DB2-BD59-A6C34878D82A}">
                    <a16:rowId xmlns:a16="http://schemas.microsoft.com/office/drawing/2014/main" val="237021145"/>
                  </a:ext>
                </a:extLst>
              </a:tr>
              <a:tr h="528211">
                <a:tc>
                  <a:txBody>
                    <a:bodyPr/>
                    <a:lstStyle/>
                    <a:p>
                      <a:pPr marL="171450" indent="-171450" algn="l" fontAlgn="b">
                        <a:buFont typeface="Arial" panose="020B0604020202020204" pitchFamily="34" charset="0"/>
                        <a:buChar char="•"/>
                      </a:pPr>
                      <a:r>
                        <a:rPr lang="fr-CA" sz="1500" b="0" i="0" u="none" strike="noStrike" noProof="0" dirty="0">
                          <a:latin typeface="Arial" panose="020B0604020202020204" pitchFamily="34" charset="0"/>
                        </a:rPr>
                        <a:t>Le corps professoral et les collègues ont eu besoin d’aide supplémentaire</a:t>
                      </a:r>
                    </a:p>
                  </a:txBody>
                  <a:tcPr marL="9525" marR="9525" marT="9525" marB="0" anchor="b">
                    <a:noFill/>
                  </a:tcPr>
                </a:tc>
                <a:extLst>
                  <a:ext uri="{0D108BD9-81ED-4DB2-BD59-A6C34878D82A}">
                    <a16:rowId xmlns:a16="http://schemas.microsoft.com/office/drawing/2014/main" val="4166515996"/>
                  </a:ext>
                </a:extLst>
              </a:tr>
              <a:tr h="479447">
                <a:tc>
                  <a:txBody>
                    <a:bodyPr/>
                    <a:lstStyle/>
                    <a:p>
                      <a:pPr marL="171450" indent="-171450" algn="l" fontAlgn="b">
                        <a:buFont typeface="Arial" panose="020B0604020202020204" pitchFamily="34" charset="0"/>
                        <a:buChar char="•"/>
                      </a:pPr>
                      <a:r>
                        <a:rPr lang="fr-CA" sz="1500" b="0" i="0" u="none" strike="noStrike" noProof="0" dirty="0">
                          <a:latin typeface="Arial" panose="020B0604020202020204" pitchFamily="34" charset="0"/>
                        </a:rPr>
                        <a:t>Plus de formations ont été nécessaires (technologie / enseignement en ligne) / problèmes technologiques</a:t>
                      </a:r>
                    </a:p>
                  </a:txBody>
                  <a:tcPr marL="9525" marR="9525" marT="9525" marB="0" anchor="b">
                    <a:noFill/>
                  </a:tcPr>
                </a:tc>
                <a:extLst>
                  <a:ext uri="{0D108BD9-81ED-4DB2-BD59-A6C34878D82A}">
                    <a16:rowId xmlns:a16="http://schemas.microsoft.com/office/drawing/2014/main" val="346410125"/>
                  </a:ext>
                </a:extLst>
              </a:tr>
              <a:tr h="480055">
                <a:tc>
                  <a:txBody>
                    <a:bodyPr/>
                    <a:lstStyle/>
                    <a:p>
                      <a:pPr marL="171450" indent="-171450" algn="l" fontAlgn="b">
                        <a:buFont typeface="Arial" panose="020B0604020202020204" pitchFamily="34" charset="0"/>
                        <a:buChar char="•"/>
                      </a:pPr>
                      <a:r>
                        <a:rPr lang="fr-CA" sz="1500" b="0" i="0" u="none" strike="noStrike" noProof="0" dirty="0">
                          <a:latin typeface="Arial" panose="020B0604020202020204" pitchFamily="34" charset="0"/>
                        </a:rPr>
                        <a:t>Plus de travail de cours / de pédagogie (plus de notations, coordination) / administration des cours</a:t>
                      </a:r>
                    </a:p>
                  </a:txBody>
                  <a:tcPr marL="9525" marR="9525" marT="9525" marB="0" anchor="b">
                    <a:noFill/>
                  </a:tcPr>
                </a:tc>
                <a:extLst>
                  <a:ext uri="{0D108BD9-81ED-4DB2-BD59-A6C34878D82A}">
                    <a16:rowId xmlns:a16="http://schemas.microsoft.com/office/drawing/2014/main" val="3388864263"/>
                  </a:ext>
                </a:extLst>
              </a:tr>
              <a:tr h="528211">
                <a:tc>
                  <a:txBody>
                    <a:bodyPr/>
                    <a:lstStyle/>
                    <a:p>
                      <a:pPr marL="171450" indent="-171450" algn="l" fontAlgn="b">
                        <a:buFont typeface="Arial" panose="020B0604020202020204" pitchFamily="34" charset="0"/>
                        <a:buChar char="•"/>
                      </a:pPr>
                      <a:r>
                        <a:rPr lang="fr-CA" sz="1500" b="0" i="0" u="none" strike="noStrike" noProof="0" dirty="0">
                          <a:latin typeface="Arial" panose="020B0604020202020204" pitchFamily="34" charset="0"/>
                        </a:rPr>
                        <a:t>Plus d’obligations et de tâches administratives</a:t>
                      </a:r>
                    </a:p>
                  </a:txBody>
                  <a:tcPr marL="9525" marR="9525" marT="9525" marB="0" anchor="b">
                    <a:noFill/>
                  </a:tcPr>
                </a:tc>
                <a:extLst>
                  <a:ext uri="{0D108BD9-81ED-4DB2-BD59-A6C34878D82A}">
                    <a16:rowId xmlns:a16="http://schemas.microsoft.com/office/drawing/2014/main" val="191521051"/>
                  </a:ext>
                </a:extLst>
              </a:tr>
              <a:tr h="534357">
                <a:tc>
                  <a:txBody>
                    <a:bodyPr/>
                    <a:lstStyle/>
                    <a:p>
                      <a:pPr marL="171450" indent="-171450" algn="l" fontAlgn="b">
                        <a:buFont typeface="Arial" panose="020B0604020202020204" pitchFamily="34" charset="0"/>
                        <a:buChar char="•"/>
                      </a:pPr>
                      <a:r>
                        <a:rPr lang="fr-CA" sz="1500" b="0" i="0" u="none" strike="noStrike" noProof="0" dirty="0">
                          <a:latin typeface="Arial" panose="020B0604020202020204" pitchFamily="34" charset="0"/>
                        </a:rPr>
                        <a:t>Difficultés liées au travail à domicile / gestion du temps/priorités / tout est plus difficile</a:t>
                      </a:r>
                    </a:p>
                  </a:txBody>
                  <a:tcPr marL="9525" marR="9525" marT="9525" marB="0" anchor="b">
                    <a:noFill/>
                  </a:tcPr>
                </a:tc>
                <a:extLst>
                  <a:ext uri="{0D108BD9-81ED-4DB2-BD59-A6C34878D82A}">
                    <a16:rowId xmlns:a16="http://schemas.microsoft.com/office/drawing/2014/main" val="1451896326"/>
                  </a:ext>
                </a:extLst>
              </a:tr>
              <a:tr h="528211">
                <a:tc>
                  <a:txBody>
                    <a:bodyPr/>
                    <a:lstStyle/>
                    <a:p>
                      <a:pPr marL="171450" indent="-171450" algn="l" fontAlgn="b">
                        <a:buFont typeface="Arial" panose="020B0604020202020204" pitchFamily="34" charset="0"/>
                        <a:buChar char="•"/>
                      </a:pPr>
                      <a:r>
                        <a:rPr lang="fr-CA" sz="1500" b="0" i="0" u="none" strike="noStrike" noProof="0" dirty="0">
                          <a:latin typeface="Arial" panose="020B0604020202020204" pitchFamily="34" charset="0"/>
                        </a:rPr>
                        <a:t>Les activités de recherche prennent plus de temps et de nouvelles possibilités de recherche ont été ouvertes par la COVID-19</a:t>
                      </a:r>
                    </a:p>
                  </a:txBody>
                  <a:tcPr marL="9525" marR="9525" marT="9525" marB="0" anchor="b">
                    <a:noFill/>
                  </a:tcPr>
                </a:tc>
                <a:extLst>
                  <a:ext uri="{0D108BD9-81ED-4DB2-BD59-A6C34878D82A}">
                    <a16:rowId xmlns:a16="http://schemas.microsoft.com/office/drawing/2014/main" val="1499790799"/>
                  </a:ext>
                </a:extLst>
              </a:tr>
            </a:tbl>
          </a:graphicData>
        </a:graphic>
      </p:graphicFrame>
    </p:spTree>
    <p:extLst>
      <p:ext uri="{BB962C8B-B14F-4D97-AF65-F5344CB8AC3E}">
        <p14:creationId xmlns:p14="http://schemas.microsoft.com/office/powerpoint/2010/main" val="919443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p:cNvSpPr txBox="1">
            <a:spLocks/>
          </p:cNvSpPr>
          <p:nvPr>
            <p:custDataLst>
              <p:tags r:id="rId1"/>
            </p:custDataLst>
          </p:nvPr>
        </p:nvSpPr>
        <p:spPr>
          <a:xfrm>
            <a:off x="795454" y="260648"/>
            <a:ext cx="10891273" cy="1248139"/>
          </a:xfrm>
          <a:prstGeom prst="rect">
            <a:avLst/>
          </a:prstGeom>
        </p:spPr>
        <p:txBody>
          <a:bodyPr/>
          <a:lstStyle>
            <a:defPPr>
              <a:defRPr lang="en-US"/>
            </a:defPPr>
            <a:lvl1pPr defTabSz="342900">
              <a:spcBef>
                <a:spcPct val="0"/>
              </a:spcBef>
              <a:buNone/>
              <a:defRPr sz="3733"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3500" b="1" dirty="0">
                <a:solidFill>
                  <a:schemeClr val="tx1"/>
                </a:solidFill>
                <a:latin typeface="Roboto" pitchFamily="2" charset="0"/>
                <a:ea typeface="Roboto" pitchFamily="2" charset="0"/>
              </a:rPr>
              <a:t>Sans surprise, le personnel à temps partiel est plus susceptible de ne plus travailler.</a:t>
            </a:r>
          </a:p>
          <a:p>
            <a:endParaRPr lang="en-CA" dirty="0"/>
          </a:p>
        </p:txBody>
      </p:sp>
      <p:graphicFrame>
        <p:nvGraphicFramePr>
          <p:cNvPr id="4" name="Content Placeholder 5">
            <a:extLst>
              <a:ext uri="{FF2B5EF4-FFF2-40B4-BE49-F238E27FC236}">
                <a16:creationId xmlns:a16="http://schemas.microsoft.com/office/drawing/2014/main" id="{A64D6222-F870-4AB3-9031-18E31CBD8D48}"/>
              </a:ext>
            </a:extLst>
          </p:cNvPr>
          <p:cNvGraphicFramePr>
            <a:graphicFrameLocks/>
          </p:cNvGraphicFramePr>
          <p:nvPr>
            <p:custDataLst>
              <p:tags r:id="rId2"/>
            </p:custDataLst>
            <p:extLst>
              <p:ext uri="{D42A27DB-BD31-4B8C-83A1-F6EECF244321}">
                <p14:modId xmlns:p14="http://schemas.microsoft.com/office/powerpoint/2010/main" val="1232662825"/>
              </p:ext>
            </p:extLst>
          </p:nvPr>
        </p:nvGraphicFramePr>
        <p:xfrm>
          <a:off x="795454" y="2146538"/>
          <a:ext cx="10466595" cy="3696190"/>
        </p:xfrm>
        <a:graphic>
          <a:graphicData uri="http://schemas.openxmlformats.org/drawingml/2006/chart">
            <c:chart xmlns:c="http://schemas.openxmlformats.org/drawingml/2006/chart" xmlns:r="http://schemas.openxmlformats.org/officeDocument/2006/relationships" r:id="rId6"/>
          </a:graphicData>
        </a:graphic>
      </p:graphicFrame>
      <p:pic>
        <p:nvPicPr>
          <p:cNvPr id="5" name="Picture 4">
            <a:extLst>
              <a:ext uri="{FF2B5EF4-FFF2-40B4-BE49-F238E27FC236}">
                <a16:creationId xmlns:a16="http://schemas.microsoft.com/office/drawing/2014/main" id="{2AD9B68E-4A74-6F4F-8FC2-FB15B5E1C83E}"/>
              </a:ext>
            </a:extLst>
          </p:cNvPr>
          <p:cNvPicPr>
            <a:picLocks noChangeAspect="1"/>
          </p:cNvPicPr>
          <p:nvPr>
            <p:custDataLst>
              <p:tags r:id="rId3"/>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592474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A64D6222-F870-4AB3-9031-18E31CBD8D48}"/>
              </a:ext>
            </a:extLst>
          </p:cNvPr>
          <p:cNvGraphicFramePr>
            <a:graphicFrameLocks/>
          </p:cNvGraphicFramePr>
          <p:nvPr>
            <p:custDataLst>
              <p:tags r:id="rId1"/>
            </p:custDataLst>
            <p:extLst>
              <p:ext uri="{D42A27DB-BD31-4B8C-83A1-F6EECF244321}">
                <p14:modId xmlns:p14="http://schemas.microsoft.com/office/powerpoint/2010/main" val="1918574237"/>
              </p:ext>
            </p:extLst>
          </p:nvPr>
        </p:nvGraphicFramePr>
        <p:xfrm>
          <a:off x="606488" y="2412592"/>
          <a:ext cx="10879494" cy="3424335"/>
        </p:xfrm>
        <a:graphic>
          <a:graphicData uri="http://schemas.openxmlformats.org/drawingml/2006/chart">
            <c:chart xmlns:c="http://schemas.openxmlformats.org/drawingml/2006/chart" xmlns:r="http://schemas.openxmlformats.org/officeDocument/2006/relationships" r:id="rId6"/>
          </a:graphicData>
        </a:graphic>
      </p:graphicFrame>
      <p:sp>
        <p:nvSpPr>
          <p:cNvPr id="2" name="Title 1">
            <a:extLst>
              <a:ext uri="{FF2B5EF4-FFF2-40B4-BE49-F238E27FC236}">
                <a16:creationId xmlns:a16="http://schemas.microsoft.com/office/drawing/2014/main" id="{9AB5739C-3E3A-4145-B683-A237D4239448}"/>
              </a:ext>
            </a:extLst>
          </p:cNvPr>
          <p:cNvSpPr txBox="1">
            <a:spLocks/>
          </p:cNvSpPr>
          <p:nvPr>
            <p:custDataLst>
              <p:tags r:id="rId2"/>
            </p:custDataLst>
          </p:nvPr>
        </p:nvSpPr>
        <p:spPr>
          <a:xfrm>
            <a:off x="606488" y="405551"/>
            <a:ext cx="11075437" cy="936104"/>
          </a:xfrm>
          <a:prstGeom prst="rect">
            <a:avLst/>
          </a:prstGeom>
        </p:spPr>
        <p:txBody>
          <a:bodyPr/>
          <a:lstStyle>
            <a:defPPr>
              <a:defRPr lang="en-US"/>
            </a:defPPr>
            <a:lvl1pPr defTabSz="342900">
              <a:spcBef>
                <a:spcPct val="0"/>
              </a:spcBef>
              <a:buNone/>
              <a:defRPr sz="3733"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3200" b="1" dirty="0">
                <a:solidFill>
                  <a:schemeClr val="tx1"/>
                </a:solidFill>
                <a:latin typeface="Roboto" pitchFamily="2" charset="0"/>
                <a:ea typeface="Roboto" pitchFamily="2" charset="0"/>
              </a:rPr>
              <a:t>Les professeurs et les enseignants sont plus susceptibles de travailler plus, tandis que le personnel administratif est plus susceptible de travailler autant ou moins.</a:t>
            </a:r>
          </a:p>
          <a:p>
            <a:endParaRPr lang="en-CA" dirty="0">
              <a:solidFill>
                <a:schemeClr val="tx1"/>
              </a:solidFill>
            </a:endParaRPr>
          </a:p>
        </p:txBody>
      </p:sp>
      <p:pic>
        <p:nvPicPr>
          <p:cNvPr id="5" name="Picture 4">
            <a:extLst>
              <a:ext uri="{FF2B5EF4-FFF2-40B4-BE49-F238E27FC236}">
                <a16:creationId xmlns:a16="http://schemas.microsoft.com/office/drawing/2014/main" id="{4FB83621-93D7-D844-85EC-68ED5E703F2D}"/>
              </a:ext>
            </a:extLst>
          </p:cNvPr>
          <p:cNvPicPr>
            <a:picLocks noChangeAspect="1"/>
          </p:cNvPicPr>
          <p:nvPr>
            <p:custDataLst>
              <p:tags r:id="rId3"/>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3531215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id="{A64D6222-F870-4AB3-9031-18E31CBD8D48}"/>
              </a:ext>
            </a:extLst>
          </p:cNvPr>
          <p:cNvGraphicFramePr>
            <a:graphicFrameLocks/>
          </p:cNvGraphicFramePr>
          <p:nvPr>
            <p:custDataLst>
              <p:tags r:id="rId1"/>
            </p:custDataLst>
            <p:extLst>
              <p:ext uri="{D42A27DB-BD31-4B8C-83A1-F6EECF244321}">
                <p14:modId xmlns:p14="http://schemas.microsoft.com/office/powerpoint/2010/main" val="1008605239"/>
              </p:ext>
            </p:extLst>
          </p:nvPr>
        </p:nvGraphicFramePr>
        <p:xfrm>
          <a:off x="1262256" y="1851746"/>
          <a:ext cx="9937102" cy="4249536"/>
        </p:xfrm>
        <a:graphic>
          <a:graphicData uri="http://schemas.openxmlformats.org/drawingml/2006/chart">
            <c:chart xmlns:c="http://schemas.openxmlformats.org/drawingml/2006/chart" xmlns:r="http://schemas.openxmlformats.org/officeDocument/2006/relationships" r:id="rId6"/>
          </a:graphicData>
        </a:graphic>
      </p:graphicFrame>
      <p:sp>
        <p:nvSpPr>
          <p:cNvPr id="3" name="Title 1">
            <a:extLst>
              <a:ext uri="{FF2B5EF4-FFF2-40B4-BE49-F238E27FC236}">
                <a16:creationId xmlns:a16="http://schemas.microsoft.com/office/drawing/2014/main" id="{F284A988-D7E9-4444-8EC9-E54184861771}"/>
              </a:ext>
            </a:extLst>
          </p:cNvPr>
          <p:cNvSpPr txBox="1">
            <a:spLocks/>
          </p:cNvSpPr>
          <p:nvPr>
            <p:custDataLst>
              <p:tags r:id="rId2"/>
            </p:custDataLst>
          </p:nvPr>
        </p:nvSpPr>
        <p:spPr>
          <a:xfrm>
            <a:off x="360817" y="437240"/>
            <a:ext cx="11470366" cy="864096"/>
          </a:xfrm>
          <a:prstGeom prst="rect">
            <a:avLst/>
          </a:prstGeom>
        </p:spPr>
        <p:txBody>
          <a:bodyPr/>
          <a:lstStyle>
            <a:defPPr>
              <a:defRPr lang="en-US"/>
            </a:defPPr>
            <a:lvl1pPr defTabSz="342900">
              <a:spcBef>
                <a:spcPct val="0"/>
              </a:spcBef>
              <a:buNone/>
              <a:defRPr sz="3733"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3500" b="1" dirty="0">
                <a:solidFill>
                  <a:schemeClr val="tx1"/>
                </a:solidFill>
                <a:latin typeface="Roboto" pitchFamily="2" charset="0"/>
                <a:ea typeface="Roboto" pitchFamily="2" charset="0"/>
              </a:rPr>
              <a:t>11 % du personnel travaille moins : beaucoup ont des obligations concurrentes.</a:t>
            </a:r>
          </a:p>
        </p:txBody>
      </p:sp>
      <p:pic>
        <p:nvPicPr>
          <p:cNvPr id="5" name="Picture 4">
            <a:extLst>
              <a:ext uri="{FF2B5EF4-FFF2-40B4-BE49-F238E27FC236}">
                <a16:creationId xmlns:a16="http://schemas.microsoft.com/office/drawing/2014/main" id="{9C545E82-88AD-994F-9095-92065947A8B4}"/>
              </a:ext>
            </a:extLst>
          </p:cNvPr>
          <p:cNvPicPr>
            <a:picLocks noChangeAspect="1"/>
          </p:cNvPicPr>
          <p:nvPr>
            <p:custDataLst>
              <p:tags r:id="rId3"/>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3327401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A446C79-E68B-491D-AB88-8987444654A4}"/>
              </a:ext>
            </a:extLst>
          </p:cNvPr>
          <p:cNvSpPr txBox="1">
            <a:spLocks/>
          </p:cNvSpPr>
          <p:nvPr>
            <p:custDataLst>
              <p:tags r:id="rId1"/>
            </p:custDataLst>
          </p:nvPr>
        </p:nvSpPr>
        <p:spPr>
          <a:xfrm>
            <a:off x="395416" y="454976"/>
            <a:ext cx="11330728" cy="1596245"/>
          </a:xfrm>
          <a:prstGeom prst="rect">
            <a:avLst/>
          </a:prstGeom>
        </p:spPr>
        <p:txBody>
          <a:bodyPr/>
          <a:lstStyle>
            <a:defPPr>
              <a:defRPr lang="en-US"/>
            </a:defPPr>
            <a:lvl1pPr defTabSz="342900">
              <a:spcBef>
                <a:spcPct val="0"/>
              </a:spcBef>
              <a:buNone/>
              <a:defRPr sz="3500"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CA" sz="3200" b="1" dirty="0">
                <a:solidFill>
                  <a:schemeClr val="tx1"/>
                </a:solidFill>
                <a:latin typeface="Roboto" pitchFamily="2" charset="0"/>
                <a:ea typeface="Roboto" pitchFamily="2" charset="0"/>
              </a:rPr>
              <a:t>L’absence d’interactions en face-à-face avec les étudiants a été le problème le plus difficile posé par l’enseignement à distance depuis l’éclosion de COVID-19. </a:t>
            </a:r>
          </a:p>
        </p:txBody>
      </p:sp>
      <p:graphicFrame>
        <p:nvGraphicFramePr>
          <p:cNvPr id="8" name="Content Placeholder 7">
            <a:extLst>
              <a:ext uri="{FF2B5EF4-FFF2-40B4-BE49-F238E27FC236}">
                <a16:creationId xmlns:a16="http://schemas.microsoft.com/office/drawing/2014/main" id="{EF012CD1-E23A-4324-A4B6-386F34E1C459}"/>
              </a:ext>
            </a:extLst>
          </p:cNvPr>
          <p:cNvGraphicFramePr>
            <a:graphicFrameLocks noGrp="1"/>
          </p:cNvGraphicFramePr>
          <p:nvPr>
            <p:ph idx="4294967295"/>
            <p:custDataLst>
              <p:tags r:id="rId2"/>
            </p:custDataLst>
            <p:extLst>
              <p:ext uri="{D42A27DB-BD31-4B8C-83A1-F6EECF244321}">
                <p14:modId xmlns:p14="http://schemas.microsoft.com/office/powerpoint/2010/main" val="4262858086"/>
              </p:ext>
            </p:extLst>
          </p:nvPr>
        </p:nvGraphicFramePr>
        <p:xfrm>
          <a:off x="906329" y="2308113"/>
          <a:ext cx="10105054" cy="3353803"/>
        </p:xfrm>
        <a:graphic>
          <a:graphicData uri="http://schemas.openxmlformats.org/drawingml/2006/chart">
            <c:chart xmlns:c="http://schemas.openxmlformats.org/drawingml/2006/chart" xmlns:r="http://schemas.openxmlformats.org/officeDocument/2006/relationships" r:id="rId5"/>
          </a:graphicData>
        </a:graphic>
      </p:graphicFrame>
      <p:pic>
        <p:nvPicPr>
          <p:cNvPr id="4" name="Picture 3">
            <a:extLst>
              <a:ext uri="{FF2B5EF4-FFF2-40B4-BE49-F238E27FC236}">
                <a16:creationId xmlns:a16="http://schemas.microsoft.com/office/drawing/2014/main" id="{848C36C5-D2DF-D346-B756-9BE10ECCFA97}"/>
              </a:ext>
            </a:extLst>
          </p:cNvPr>
          <p:cNvPicPr>
            <a:picLocks noChangeAspect="1"/>
          </p:cNvPicPr>
          <p:nvPr>
            <p:custDataLst>
              <p:tags r:id="rId3"/>
            </p:custDataLst>
          </p:nvPr>
        </p:nvPicPr>
        <p:blipFill rotWithShape="1">
          <a:blip r:embed="rId6">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1231443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2F77C0F-EF03-4DAC-95CB-0F7AEC8FE44D}"/>
              </a:ext>
            </a:extLst>
          </p:cNvPr>
          <p:cNvSpPr txBox="1">
            <a:spLocks/>
          </p:cNvSpPr>
          <p:nvPr>
            <p:custDataLst>
              <p:tags r:id="rId1"/>
            </p:custDataLst>
          </p:nvPr>
        </p:nvSpPr>
        <p:spPr>
          <a:xfrm>
            <a:off x="569437" y="492048"/>
            <a:ext cx="11053125" cy="864096"/>
          </a:xfrm>
          <a:prstGeom prst="rect">
            <a:avLst/>
          </a:prstGeom>
        </p:spPr>
        <p:txBody>
          <a:bodyPr/>
          <a:lstStyle>
            <a:defPPr>
              <a:defRPr lang="en-US"/>
            </a:defPPr>
            <a:lvl1pPr defTabSz="342900">
              <a:spcBef>
                <a:spcPct val="0"/>
              </a:spcBef>
              <a:buNone/>
              <a:defRPr sz="3500"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b="1" dirty="0">
                <a:solidFill>
                  <a:schemeClr val="tx1"/>
                </a:solidFill>
                <a:latin typeface="Roboto" pitchFamily="2" charset="0"/>
                <a:ea typeface="Roboto" pitchFamily="2" charset="0"/>
              </a:rPr>
              <a:t>Les activités de recherche ont subi d’importantes conséquences dues à l’éclosion de COVID-19.</a:t>
            </a:r>
          </a:p>
        </p:txBody>
      </p:sp>
      <p:graphicFrame>
        <p:nvGraphicFramePr>
          <p:cNvPr id="5" name="Content Placeholder 7">
            <a:extLst>
              <a:ext uri="{FF2B5EF4-FFF2-40B4-BE49-F238E27FC236}">
                <a16:creationId xmlns:a16="http://schemas.microsoft.com/office/drawing/2014/main" id="{4F049F28-56B2-4801-9A71-BC2404E3B1C0}"/>
              </a:ext>
            </a:extLst>
          </p:cNvPr>
          <p:cNvGraphicFramePr>
            <a:graphicFrameLocks/>
          </p:cNvGraphicFramePr>
          <p:nvPr>
            <p:custDataLst>
              <p:tags r:id="rId2"/>
            </p:custDataLst>
            <p:extLst>
              <p:ext uri="{D42A27DB-BD31-4B8C-83A1-F6EECF244321}">
                <p14:modId xmlns:p14="http://schemas.microsoft.com/office/powerpoint/2010/main" val="159736527"/>
              </p:ext>
            </p:extLst>
          </p:nvPr>
        </p:nvGraphicFramePr>
        <p:xfrm>
          <a:off x="1043472" y="2039720"/>
          <a:ext cx="10105054" cy="4430859"/>
        </p:xfrm>
        <a:graphic>
          <a:graphicData uri="http://schemas.openxmlformats.org/drawingml/2006/chart">
            <c:chart xmlns:c="http://schemas.openxmlformats.org/drawingml/2006/chart" xmlns:r="http://schemas.openxmlformats.org/officeDocument/2006/relationships" r:id="rId5"/>
          </a:graphicData>
        </a:graphic>
      </p:graphicFrame>
      <p:pic>
        <p:nvPicPr>
          <p:cNvPr id="4" name="Picture 3">
            <a:extLst>
              <a:ext uri="{FF2B5EF4-FFF2-40B4-BE49-F238E27FC236}">
                <a16:creationId xmlns:a16="http://schemas.microsoft.com/office/drawing/2014/main" id="{01A72777-A5C0-6F47-96EA-6CB75322DB69}"/>
              </a:ext>
            </a:extLst>
          </p:cNvPr>
          <p:cNvPicPr>
            <a:picLocks noChangeAspect="1"/>
          </p:cNvPicPr>
          <p:nvPr>
            <p:custDataLst>
              <p:tags r:id="rId3"/>
            </p:custDataLst>
          </p:nvPr>
        </p:nvPicPr>
        <p:blipFill rotWithShape="1">
          <a:blip r:embed="rId6">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4134542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A684CEA-1B2E-4A4C-B04B-C0FB0166BD18}"/>
              </a:ext>
            </a:extLst>
          </p:cNvPr>
          <p:cNvSpPr txBox="1">
            <a:spLocks/>
          </p:cNvSpPr>
          <p:nvPr>
            <p:custDataLst>
              <p:tags r:id="rId1"/>
            </p:custDataLst>
          </p:nvPr>
        </p:nvSpPr>
        <p:spPr>
          <a:xfrm>
            <a:off x="488841" y="550506"/>
            <a:ext cx="8568952" cy="864096"/>
          </a:xfrm>
          <a:prstGeom prst="rect">
            <a:avLst/>
          </a:prstGeom>
        </p:spPr>
        <p:txBody>
          <a:bodyPr/>
          <a:lstStyle>
            <a:defPPr>
              <a:defRPr lang="en-US"/>
            </a:defPPr>
            <a:lvl1pPr defTabSz="342900">
              <a:spcBef>
                <a:spcPct val="0"/>
              </a:spcBef>
              <a:buNone/>
              <a:defRPr sz="3500"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b="1" dirty="0">
                <a:solidFill>
                  <a:schemeClr val="tx1"/>
                </a:solidFill>
                <a:latin typeface="Roboto" pitchFamily="2" charset="0"/>
                <a:ea typeface="Roboto" pitchFamily="2" charset="0"/>
              </a:rPr>
              <a:t>Pourquoi fait-on moins de recherche?</a:t>
            </a:r>
          </a:p>
        </p:txBody>
      </p:sp>
      <p:graphicFrame>
        <p:nvGraphicFramePr>
          <p:cNvPr id="5" name="Content Placeholder 7">
            <a:extLst>
              <a:ext uri="{FF2B5EF4-FFF2-40B4-BE49-F238E27FC236}">
                <a16:creationId xmlns:a16="http://schemas.microsoft.com/office/drawing/2014/main" id="{9369ECE4-7BBF-4E9C-B63E-FE292E75B774}"/>
              </a:ext>
            </a:extLst>
          </p:cNvPr>
          <p:cNvGraphicFramePr>
            <a:graphicFrameLocks/>
          </p:cNvGraphicFramePr>
          <p:nvPr>
            <p:custDataLst>
              <p:tags r:id="rId2"/>
            </p:custDataLst>
            <p:extLst>
              <p:ext uri="{D42A27DB-BD31-4B8C-83A1-F6EECF244321}">
                <p14:modId xmlns:p14="http://schemas.microsoft.com/office/powerpoint/2010/main" val="1007010180"/>
              </p:ext>
            </p:extLst>
          </p:nvPr>
        </p:nvGraphicFramePr>
        <p:xfrm>
          <a:off x="279918" y="1591420"/>
          <a:ext cx="11299371" cy="4716074"/>
        </p:xfrm>
        <a:graphic>
          <a:graphicData uri="http://schemas.openxmlformats.org/drawingml/2006/chart">
            <c:chart xmlns:c="http://schemas.openxmlformats.org/drawingml/2006/chart" xmlns:r="http://schemas.openxmlformats.org/officeDocument/2006/relationships" r:id="rId5"/>
          </a:graphicData>
        </a:graphic>
      </p:graphicFrame>
      <p:pic>
        <p:nvPicPr>
          <p:cNvPr id="4" name="Picture 3">
            <a:extLst>
              <a:ext uri="{FF2B5EF4-FFF2-40B4-BE49-F238E27FC236}">
                <a16:creationId xmlns:a16="http://schemas.microsoft.com/office/drawing/2014/main" id="{F5331B6F-6D7A-0A40-BAF3-C369C2D5D4EB}"/>
              </a:ext>
            </a:extLst>
          </p:cNvPr>
          <p:cNvPicPr>
            <a:picLocks noChangeAspect="1"/>
          </p:cNvPicPr>
          <p:nvPr>
            <p:custDataLst>
              <p:tags r:id="rId3"/>
            </p:custDataLst>
          </p:nvPr>
        </p:nvPicPr>
        <p:blipFill rotWithShape="1">
          <a:blip r:embed="rId6">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741356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D506754D-E542-4A54-ABB6-ECF67BEF8DCB}"/>
              </a:ext>
            </a:extLst>
          </p:cNvPr>
          <p:cNvSpPr/>
          <p:nvPr>
            <p:custDataLst>
              <p:tags r:id="rId1"/>
            </p:custDataLst>
          </p:nvPr>
        </p:nvSpPr>
        <p:spPr>
          <a:xfrm>
            <a:off x="7608362" y="2034218"/>
            <a:ext cx="3397541" cy="201335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Title 1">
            <a:extLst>
              <a:ext uri="{FF2B5EF4-FFF2-40B4-BE49-F238E27FC236}">
                <a16:creationId xmlns:a16="http://schemas.microsoft.com/office/drawing/2014/main" id="{08CB83CF-73CE-4A0C-AF31-E90012CDA22C}"/>
              </a:ext>
            </a:extLst>
          </p:cNvPr>
          <p:cNvSpPr txBox="1">
            <a:spLocks/>
          </p:cNvSpPr>
          <p:nvPr>
            <p:custDataLst>
              <p:tags r:id="rId2"/>
            </p:custDataLst>
          </p:nvPr>
        </p:nvSpPr>
        <p:spPr>
          <a:xfrm>
            <a:off x="424813" y="520399"/>
            <a:ext cx="11342374" cy="864096"/>
          </a:xfrm>
          <a:prstGeom prst="rect">
            <a:avLst/>
          </a:prstGeom>
        </p:spPr>
        <p:txBody>
          <a:bodyPr/>
          <a:lstStyle>
            <a:defPPr>
              <a:defRPr lang="en-US"/>
            </a:defPPr>
            <a:lvl1pPr defTabSz="342900">
              <a:spcBef>
                <a:spcPct val="0"/>
              </a:spcBef>
              <a:buNone/>
              <a:defRPr sz="3500"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b="1" dirty="0">
                <a:solidFill>
                  <a:schemeClr val="tx1"/>
                </a:solidFill>
                <a:latin typeface="Roboto" pitchFamily="2" charset="0"/>
                <a:ea typeface="Roboto" pitchFamily="2" charset="0"/>
              </a:rPr>
              <a:t>Les niveaux de stress et d’anxiété ont augmenté depuis la COVID-19. </a:t>
            </a:r>
          </a:p>
        </p:txBody>
      </p:sp>
      <p:graphicFrame>
        <p:nvGraphicFramePr>
          <p:cNvPr id="5" name="Content Placeholder 7">
            <a:extLst>
              <a:ext uri="{FF2B5EF4-FFF2-40B4-BE49-F238E27FC236}">
                <a16:creationId xmlns:a16="http://schemas.microsoft.com/office/drawing/2014/main" id="{940ADAF1-2C1A-45EB-AB3D-52E7A36BCBC5}"/>
              </a:ext>
            </a:extLst>
          </p:cNvPr>
          <p:cNvGraphicFramePr>
            <a:graphicFrameLocks/>
          </p:cNvGraphicFramePr>
          <p:nvPr>
            <p:custDataLst>
              <p:tags r:id="rId3"/>
            </p:custDataLst>
            <p:extLst>
              <p:ext uri="{D42A27DB-BD31-4B8C-83A1-F6EECF244321}">
                <p14:modId xmlns:p14="http://schemas.microsoft.com/office/powerpoint/2010/main" val="1162696872"/>
              </p:ext>
            </p:extLst>
          </p:nvPr>
        </p:nvGraphicFramePr>
        <p:xfrm>
          <a:off x="1043473" y="2161958"/>
          <a:ext cx="10105054" cy="3353803"/>
        </p:xfrm>
        <a:graphic>
          <a:graphicData uri="http://schemas.openxmlformats.org/drawingml/2006/chart">
            <c:chart xmlns:c="http://schemas.openxmlformats.org/drawingml/2006/chart" xmlns:r="http://schemas.openxmlformats.org/officeDocument/2006/relationships" r:id="rId6"/>
          </a:graphicData>
        </a:graphic>
      </p:graphicFrame>
      <p:pic>
        <p:nvPicPr>
          <p:cNvPr id="7" name="Picture 6">
            <a:extLst>
              <a:ext uri="{FF2B5EF4-FFF2-40B4-BE49-F238E27FC236}">
                <a16:creationId xmlns:a16="http://schemas.microsoft.com/office/drawing/2014/main" id="{449E20CE-93D5-8042-8451-611914D4586A}"/>
              </a:ext>
            </a:extLst>
          </p:cNvPr>
          <p:cNvPicPr>
            <a:picLocks noChangeAspect="1"/>
          </p:cNvPicPr>
          <p:nvPr>
            <p:custDataLst>
              <p:tags r:id="rId4"/>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750601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72CB8F17-C0F4-4893-B3D2-EB17BFAA990C}"/>
              </a:ext>
            </a:extLst>
          </p:cNvPr>
          <p:cNvGraphicFramePr>
            <a:graphicFrameLocks noGrp="1"/>
          </p:cNvGraphicFramePr>
          <p:nvPr>
            <p:ph idx="4294967295"/>
            <p:custDataLst>
              <p:tags r:id="rId1"/>
            </p:custDataLst>
            <p:extLst>
              <p:ext uri="{D42A27DB-BD31-4B8C-83A1-F6EECF244321}">
                <p14:modId xmlns:p14="http://schemas.microsoft.com/office/powerpoint/2010/main" val="1893474143"/>
              </p:ext>
            </p:extLst>
          </p:nvPr>
        </p:nvGraphicFramePr>
        <p:xfrm>
          <a:off x="606488" y="2546572"/>
          <a:ext cx="6438429" cy="3406052"/>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 Box 4">
            <a:extLst>
              <a:ext uri="{FF2B5EF4-FFF2-40B4-BE49-F238E27FC236}">
                <a16:creationId xmlns:a16="http://schemas.microsoft.com/office/drawing/2014/main" id="{799BDA86-C292-451D-8EC7-E980F1E75112}"/>
              </a:ext>
            </a:extLst>
          </p:cNvPr>
          <p:cNvSpPr txBox="1">
            <a:spLocks noGrp="1" noChangeArrowheads="1"/>
          </p:cNvSpPr>
          <p:nvPr>
            <p:ph type="title" idx="4294967295"/>
            <p:custDataLst>
              <p:tags r:id="rId2"/>
            </p:custDataLst>
          </p:nvPr>
        </p:nvSpPr>
        <p:spPr bwMode="auto">
          <a:xfrm>
            <a:off x="444844" y="707816"/>
            <a:ext cx="11306432" cy="1320800"/>
          </a:xfrm>
          <a:prstGeom prst="rect">
            <a:avLst/>
          </a:prstGeom>
        </p:spPr>
        <p:txBody>
          <a:bodyPr>
            <a:normAutofit fontScale="90000"/>
          </a:bodyPr>
          <a:lstStyle>
            <a:defPPr>
              <a:defRPr lang="en-US"/>
            </a:defPPr>
            <a:lvl1pPr defTabSz="342900">
              <a:spcBef>
                <a:spcPct val="0"/>
              </a:spcBef>
              <a:buNone/>
              <a:defRPr sz="2800" b="0" i="0" u="none" strike="noStrike" spc="0" baseline="0">
                <a:solidFill>
                  <a:sysClr val="windowText" lastClr="000000">
                    <a:lumMod val="65000"/>
                    <a:lumOff val="35000"/>
                  </a:sysClr>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2700" b="1" dirty="0">
                <a:solidFill>
                  <a:schemeClr val="tx1"/>
                </a:solidFill>
                <a:latin typeface="Roboto" pitchFamily="2" charset="0"/>
                <a:ea typeface="Roboto" pitchFamily="2" charset="0"/>
                <a:cs typeface="+mn-cs"/>
              </a:rPr>
              <a:t>But : </a:t>
            </a:r>
            <a:r>
              <a:rPr lang="fr-FR" sz="2700" dirty="0">
                <a:solidFill>
                  <a:schemeClr val="tx1"/>
                </a:solidFill>
                <a:latin typeface="Roboto" pitchFamily="2" charset="0"/>
                <a:ea typeface="Roboto" pitchFamily="2" charset="0"/>
                <a:cs typeface="+mn-cs"/>
              </a:rPr>
              <a:t>L’ACPPU a voulu connaître les conséquences de la pandémie de COVID-19 sur la vie professionnelle du personnel des universités et des collèges de tout le pays. L’</a:t>
            </a:r>
            <a:r>
              <a:rPr lang="fr-FR" sz="2700" dirty="0" err="1">
                <a:solidFill>
                  <a:schemeClr val="tx1"/>
                </a:solidFill>
                <a:latin typeface="Roboto" pitchFamily="2" charset="0"/>
                <a:ea typeface="Roboto" pitchFamily="2" charset="0"/>
                <a:cs typeface="+mn-cs"/>
              </a:rPr>
              <a:t>ACPPU</a:t>
            </a:r>
            <a:r>
              <a:rPr lang="fr-FR" sz="2700" dirty="0">
                <a:solidFill>
                  <a:schemeClr val="tx1"/>
                </a:solidFill>
                <a:latin typeface="Roboto" pitchFamily="2" charset="0"/>
                <a:ea typeface="Roboto" pitchFamily="2" charset="0"/>
                <a:cs typeface="+mn-cs"/>
              </a:rPr>
              <a:t> et les associations membres utiliseront ces renseignements pour éclairer leur travail d’élaboration des politiques et de défense des intérêts.</a:t>
            </a:r>
            <a:br>
              <a:rPr lang="fr-FR" sz="2700" dirty="0">
                <a:solidFill>
                  <a:schemeClr val="tx1"/>
                </a:solidFill>
                <a:latin typeface="Roboto" pitchFamily="2" charset="0"/>
                <a:ea typeface="Roboto" pitchFamily="2" charset="0"/>
                <a:cs typeface="+mn-cs"/>
              </a:rPr>
            </a:br>
            <a:endParaRPr lang="en-CA" sz="2400" dirty="0">
              <a:latin typeface="+mn-lt"/>
              <a:ea typeface="+mn-ea"/>
              <a:cs typeface="+mn-cs"/>
            </a:endParaRPr>
          </a:p>
          <a:p>
            <a:endParaRPr lang="en-US" dirty="0">
              <a:solidFill>
                <a:schemeClr val="tx1"/>
              </a:solidFill>
              <a:latin typeface="+mn-lt"/>
              <a:ea typeface="+mn-ea"/>
              <a:cs typeface="+mn-cs"/>
            </a:endParaRPr>
          </a:p>
        </p:txBody>
      </p:sp>
      <p:sp>
        <p:nvSpPr>
          <p:cNvPr id="10" name="TextBox 9">
            <a:extLst>
              <a:ext uri="{FF2B5EF4-FFF2-40B4-BE49-F238E27FC236}">
                <a16:creationId xmlns:a16="http://schemas.microsoft.com/office/drawing/2014/main" id="{21DD552B-DD89-4355-9AC3-E18CA411BE2E}"/>
              </a:ext>
            </a:extLst>
          </p:cNvPr>
          <p:cNvSpPr txBox="1"/>
          <p:nvPr>
            <p:custDataLst>
              <p:tags r:id="rId3"/>
            </p:custDataLst>
          </p:nvPr>
        </p:nvSpPr>
        <p:spPr>
          <a:xfrm>
            <a:off x="7660397" y="2781350"/>
            <a:ext cx="4090878" cy="3046988"/>
          </a:xfrm>
          <a:prstGeom prst="rect">
            <a:avLst/>
          </a:prstGeom>
          <a:noFill/>
        </p:spPr>
        <p:txBody>
          <a:bodyPr wrap="square" rtlCol="0">
            <a:spAutoFit/>
          </a:bodyPr>
          <a:lstStyle/>
          <a:p>
            <a:r>
              <a:rPr lang="fr-FR" sz="2000" dirty="0"/>
              <a:t>Nbre de réponses : 4 325</a:t>
            </a:r>
          </a:p>
          <a:p>
            <a:endParaRPr lang="en-US" sz="1900" dirty="0">
              <a:latin typeface="Roboto" pitchFamily="2" charset="0"/>
              <a:ea typeface="Roboto" pitchFamily="2" charset="0"/>
            </a:endParaRPr>
          </a:p>
          <a:p>
            <a:r>
              <a:rPr lang="fr-FR" sz="2000" dirty="0"/>
              <a:t>Période d’enquête : du 13 mai     		       au 12 juin</a:t>
            </a:r>
          </a:p>
          <a:p>
            <a:endParaRPr lang="en-US" sz="1900" dirty="0">
              <a:latin typeface="Roboto" pitchFamily="2" charset="0"/>
              <a:ea typeface="Roboto" pitchFamily="2" charset="0"/>
            </a:endParaRPr>
          </a:p>
          <a:p>
            <a:r>
              <a:rPr lang="fr-CA" sz="1900" dirty="0">
                <a:latin typeface="Roboto" pitchFamily="2" charset="0"/>
                <a:ea typeface="Roboto" pitchFamily="2" charset="0"/>
              </a:rPr>
              <a:t>La participation à cette enquête s’est faite sur une base volontaire et un biais d’</a:t>
            </a:r>
            <a:r>
              <a:rPr lang="fr-CA" sz="1900" dirty="0" err="1">
                <a:latin typeface="Roboto" pitchFamily="2" charset="0"/>
                <a:ea typeface="Roboto" pitchFamily="2" charset="0"/>
              </a:rPr>
              <a:t>auto-sélection</a:t>
            </a:r>
            <a:r>
              <a:rPr lang="fr-CA" sz="1900" dirty="0">
                <a:latin typeface="Roboto" pitchFamily="2" charset="0"/>
                <a:ea typeface="Roboto" pitchFamily="2" charset="0"/>
              </a:rPr>
              <a:t> est donc possible.  </a:t>
            </a:r>
          </a:p>
          <a:p>
            <a:r>
              <a:rPr lang="en-US" dirty="0"/>
              <a:t> </a:t>
            </a:r>
            <a:endParaRPr lang="fr-CA" dirty="0"/>
          </a:p>
        </p:txBody>
      </p:sp>
      <p:pic>
        <p:nvPicPr>
          <p:cNvPr id="3" name="Picture 2">
            <a:extLst>
              <a:ext uri="{FF2B5EF4-FFF2-40B4-BE49-F238E27FC236}">
                <a16:creationId xmlns:a16="http://schemas.microsoft.com/office/drawing/2014/main" id="{386CB1C0-986C-1B41-A9B4-0575E9BF86A6}"/>
              </a:ext>
            </a:extLst>
          </p:cNvPr>
          <p:cNvPicPr>
            <a:picLocks noChangeAspect="1"/>
          </p:cNvPicPr>
          <p:nvPr>
            <p:custDataLst>
              <p:tags r:id="rId4"/>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6149546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D884E0-9B14-4D4E-B209-645CB39F5EDC}"/>
              </a:ext>
            </a:extLst>
          </p:cNvPr>
          <p:cNvPicPr>
            <a:picLocks noChangeAspect="1"/>
          </p:cNvPicPr>
          <p:nvPr>
            <p:custDataLst>
              <p:tags r:id="rId1"/>
            </p:custDataLst>
          </p:nvPr>
        </p:nvPicPr>
        <p:blipFill rotWithShape="1">
          <a:blip r:embed="rId6">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
        <p:nvSpPr>
          <p:cNvPr id="5" name="Title 1">
            <a:extLst>
              <a:ext uri="{FF2B5EF4-FFF2-40B4-BE49-F238E27FC236}">
                <a16:creationId xmlns:a16="http://schemas.microsoft.com/office/drawing/2014/main" id="{F13C6BBB-50C1-414C-86CB-5ABCE9781DF6}"/>
              </a:ext>
            </a:extLst>
          </p:cNvPr>
          <p:cNvSpPr txBox="1">
            <a:spLocks/>
          </p:cNvSpPr>
          <p:nvPr>
            <p:custDataLst>
              <p:tags r:id="rId2"/>
            </p:custDataLst>
          </p:nvPr>
        </p:nvSpPr>
        <p:spPr>
          <a:xfrm>
            <a:off x="424813" y="321625"/>
            <a:ext cx="11342374" cy="864096"/>
          </a:xfrm>
          <a:prstGeom prst="rect">
            <a:avLst/>
          </a:prstGeom>
        </p:spPr>
        <p:txBody>
          <a:bodyPr/>
          <a:lstStyle>
            <a:defPPr>
              <a:defRPr lang="en-US"/>
            </a:defPPr>
            <a:lvl1pPr defTabSz="342900">
              <a:spcBef>
                <a:spcPct val="0"/>
              </a:spcBef>
              <a:buNone/>
              <a:defRPr sz="3500" b="1" i="0" u="none" strike="noStrike" spc="0" baseline="0">
                <a:latin typeface="Roboto" pitchFamily="2" charset="0"/>
                <a:ea typeface="Roboto" pitchFamily="2" charset="0"/>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CA" sz="2800" dirty="0"/>
              <a:t>Les principales préoccupations comprennent la santé et la sécurité, les difficultés liées à l’enseignement à distance, la charge de travail et la sécurité de l’emploi.</a:t>
            </a:r>
          </a:p>
        </p:txBody>
      </p:sp>
      <p:graphicFrame>
        <p:nvGraphicFramePr>
          <p:cNvPr id="2" name="Content Placeholder 7">
            <a:extLst>
              <a:ext uri="{FF2B5EF4-FFF2-40B4-BE49-F238E27FC236}">
                <a16:creationId xmlns:a16="http://schemas.microsoft.com/office/drawing/2014/main" id="{628EDC6A-B1A4-4154-B9B1-A27E87855705}"/>
              </a:ext>
            </a:extLst>
          </p:cNvPr>
          <p:cNvGraphicFramePr>
            <a:graphicFrameLocks/>
          </p:cNvGraphicFramePr>
          <p:nvPr>
            <p:custDataLst>
              <p:tags r:id="rId3"/>
            </p:custDataLst>
            <p:extLst>
              <p:ext uri="{D42A27DB-BD31-4B8C-83A1-F6EECF244321}">
                <p14:modId xmlns:p14="http://schemas.microsoft.com/office/powerpoint/2010/main" val="3766722996"/>
              </p:ext>
            </p:extLst>
          </p:nvPr>
        </p:nvGraphicFramePr>
        <p:xfrm>
          <a:off x="490127" y="1894114"/>
          <a:ext cx="11257115" cy="4326475"/>
        </p:xfrm>
        <a:graphic>
          <a:graphicData uri="http://schemas.openxmlformats.org/drawingml/2006/chart">
            <c:chart xmlns:c="http://schemas.openxmlformats.org/drawingml/2006/chart" xmlns:r="http://schemas.openxmlformats.org/officeDocument/2006/relationships" r:id="rId7"/>
          </a:graphicData>
        </a:graphic>
      </p:graphicFrame>
      <p:sp>
        <p:nvSpPr>
          <p:cNvPr id="7" name="TextBox 6">
            <a:extLst>
              <a:ext uri="{FF2B5EF4-FFF2-40B4-BE49-F238E27FC236}">
                <a16:creationId xmlns:a16="http://schemas.microsoft.com/office/drawing/2014/main" id="{CECF56F2-C08F-4E84-A01B-156124296AB0}"/>
              </a:ext>
            </a:extLst>
          </p:cNvPr>
          <p:cNvSpPr txBox="1"/>
          <p:nvPr>
            <p:custDataLst>
              <p:tags r:id="rId4"/>
            </p:custDataLst>
          </p:nvPr>
        </p:nvSpPr>
        <p:spPr>
          <a:xfrm>
            <a:off x="4485692" y="6157489"/>
            <a:ext cx="6097554" cy="378886"/>
          </a:xfrm>
          <a:prstGeom prst="rect">
            <a:avLst/>
          </a:prstGeom>
          <a:noFill/>
        </p:spPr>
        <p:txBody>
          <a:bodyPr wrap="square">
            <a:spAutoFit/>
          </a:bodyPr>
          <a:lstStyle/>
          <a:p>
            <a:pPr algn="ctr">
              <a:defRPr sz="1862" b="0" i="0" u="none" strike="noStrike" kern="1200" spc="0" baseline="0">
                <a:solidFill>
                  <a:prstClr val="black">
                    <a:lumMod val="65000"/>
                    <a:lumOff val="35000"/>
                  </a:prstClr>
                </a:solidFill>
                <a:latin typeface="+mn-lt"/>
                <a:ea typeface="+mn-ea"/>
                <a:cs typeface="+mn-cs"/>
              </a:defRPr>
            </a:pPr>
            <a:r>
              <a:rPr lang="fr-CA" dirty="0"/>
              <a:t>% de répondants</a:t>
            </a:r>
          </a:p>
        </p:txBody>
      </p:sp>
    </p:spTree>
    <p:extLst>
      <p:ext uri="{BB962C8B-B14F-4D97-AF65-F5344CB8AC3E}">
        <p14:creationId xmlns:p14="http://schemas.microsoft.com/office/powerpoint/2010/main" val="4294136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300CCA0-9A96-419B-B6CC-73ABC7615DE3}"/>
              </a:ext>
            </a:extLst>
          </p:cNvPr>
          <p:cNvSpPr txBox="1">
            <a:spLocks/>
          </p:cNvSpPr>
          <p:nvPr>
            <p:custDataLst>
              <p:tags r:id="rId1"/>
            </p:custDataLst>
          </p:nvPr>
        </p:nvSpPr>
        <p:spPr>
          <a:xfrm>
            <a:off x="504995" y="363836"/>
            <a:ext cx="10801199" cy="864096"/>
          </a:xfrm>
          <a:prstGeom prst="rect">
            <a:avLst/>
          </a:prstGeom>
        </p:spPr>
        <p:txBody>
          <a:bodyPr/>
          <a:lstStyle>
            <a:defPPr>
              <a:defRPr lang="en-US"/>
            </a:defPPr>
            <a:lvl1pPr defTabSz="342900">
              <a:spcBef>
                <a:spcPct val="0"/>
              </a:spcBef>
              <a:buNone/>
              <a:defRPr sz="3500"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3000" b="1" dirty="0">
                <a:solidFill>
                  <a:schemeClr val="tx1"/>
                </a:solidFill>
                <a:latin typeface="Roboto" pitchFamily="2" charset="0"/>
                <a:ea typeface="Roboto" pitchFamily="2" charset="0"/>
              </a:rPr>
              <a:t>La charge de travail : est un problème aujourd’hui et une préoccupation pour l’automne; cependant, la plupart pensent que les inscriptions seront moins nombreuses.</a:t>
            </a:r>
          </a:p>
        </p:txBody>
      </p:sp>
      <p:graphicFrame>
        <p:nvGraphicFramePr>
          <p:cNvPr id="5" name="Content Placeholder 7">
            <a:extLst>
              <a:ext uri="{FF2B5EF4-FFF2-40B4-BE49-F238E27FC236}">
                <a16:creationId xmlns:a16="http://schemas.microsoft.com/office/drawing/2014/main" id="{86395FBC-F668-4525-ACDD-759AD35E5684}"/>
              </a:ext>
            </a:extLst>
          </p:cNvPr>
          <p:cNvGraphicFramePr>
            <a:graphicFrameLocks/>
          </p:cNvGraphicFramePr>
          <p:nvPr>
            <p:custDataLst>
              <p:tags r:id="rId2"/>
            </p:custDataLst>
            <p:extLst>
              <p:ext uri="{D42A27DB-BD31-4B8C-83A1-F6EECF244321}">
                <p14:modId xmlns:p14="http://schemas.microsoft.com/office/powerpoint/2010/main" val="1247873755"/>
              </p:ext>
            </p:extLst>
          </p:nvPr>
        </p:nvGraphicFramePr>
        <p:xfrm>
          <a:off x="504995" y="1918771"/>
          <a:ext cx="10105054" cy="4155457"/>
        </p:xfrm>
        <a:graphic>
          <a:graphicData uri="http://schemas.openxmlformats.org/drawingml/2006/chart">
            <c:chart xmlns:c="http://schemas.openxmlformats.org/drawingml/2006/chart" xmlns:r="http://schemas.openxmlformats.org/officeDocument/2006/relationships" r:id="rId6"/>
          </a:graphicData>
        </a:graphic>
      </p:graphicFrame>
      <p:sp>
        <p:nvSpPr>
          <p:cNvPr id="7" name="TextBox 6">
            <a:extLst>
              <a:ext uri="{FF2B5EF4-FFF2-40B4-BE49-F238E27FC236}">
                <a16:creationId xmlns:a16="http://schemas.microsoft.com/office/drawing/2014/main" id="{F5C9CFB6-8B5F-4666-85FE-FA1E8F449DCC}"/>
              </a:ext>
            </a:extLst>
          </p:cNvPr>
          <p:cNvSpPr txBox="1"/>
          <p:nvPr>
            <p:custDataLst>
              <p:tags r:id="rId3"/>
            </p:custDataLst>
          </p:nvPr>
        </p:nvSpPr>
        <p:spPr>
          <a:xfrm>
            <a:off x="10349481" y="1782395"/>
            <a:ext cx="1440160" cy="3508653"/>
          </a:xfrm>
          <a:prstGeom prst="rect">
            <a:avLst/>
          </a:prstGeom>
          <a:noFill/>
        </p:spPr>
        <p:txBody>
          <a:bodyPr wrap="square" rtlCol="0">
            <a:spAutoFit/>
          </a:bodyPr>
          <a:lstStyle/>
          <a:p>
            <a:pPr algn="ctr"/>
            <a:r>
              <a:rPr lang="fr-FR" sz="1200" b="1" dirty="0"/>
              <a:t>% d’absolument d’accord et de d’accord</a:t>
            </a:r>
          </a:p>
          <a:p>
            <a:pPr algn="ctr"/>
            <a:endParaRPr lang="en-CA" sz="1400" dirty="0"/>
          </a:p>
          <a:p>
            <a:pPr algn="ctr"/>
            <a:r>
              <a:rPr lang="en-CA" sz="1400" dirty="0"/>
              <a:t>74 %</a:t>
            </a:r>
          </a:p>
          <a:p>
            <a:pPr algn="ctr"/>
            <a:endParaRPr lang="en-CA" sz="1400" dirty="0"/>
          </a:p>
          <a:p>
            <a:pPr algn="ctr"/>
            <a:endParaRPr lang="en-CA" sz="1400" dirty="0"/>
          </a:p>
          <a:p>
            <a:pPr algn="ctr"/>
            <a:endParaRPr lang="en-CA" sz="1400" dirty="0"/>
          </a:p>
          <a:p>
            <a:pPr algn="ctr"/>
            <a:endParaRPr lang="en-CA" sz="1400" dirty="0"/>
          </a:p>
          <a:p>
            <a:pPr algn="ctr"/>
            <a:r>
              <a:rPr lang="en-CA" sz="1400" dirty="0"/>
              <a:t>66 %</a:t>
            </a:r>
          </a:p>
          <a:p>
            <a:pPr algn="ctr"/>
            <a:endParaRPr lang="en-CA" sz="1400" dirty="0"/>
          </a:p>
          <a:p>
            <a:pPr algn="ctr"/>
            <a:endParaRPr lang="en-CA" sz="1400" dirty="0"/>
          </a:p>
          <a:p>
            <a:pPr algn="ctr"/>
            <a:r>
              <a:rPr lang="en-CA" sz="1400" dirty="0"/>
              <a:t> </a:t>
            </a:r>
          </a:p>
          <a:p>
            <a:pPr algn="ctr"/>
            <a:endParaRPr lang="en-CA" sz="1400" dirty="0"/>
          </a:p>
          <a:p>
            <a:pPr algn="ctr"/>
            <a:r>
              <a:rPr lang="en-CA" sz="1400" dirty="0"/>
              <a:t>47 %</a:t>
            </a:r>
          </a:p>
          <a:p>
            <a:pPr algn="ctr"/>
            <a:endParaRPr lang="en-CA" sz="1200" dirty="0"/>
          </a:p>
        </p:txBody>
      </p:sp>
      <p:pic>
        <p:nvPicPr>
          <p:cNvPr id="6" name="Picture 5">
            <a:extLst>
              <a:ext uri="{FF2B5EF4-FFF2-40B4-BE49-F238E27FC236}">
                <a16:creationId xmlns:a16="http://schemas.microsoft.com/office/drawing/2014/main" id="{D575A73C-9251-6C44-BB93-84F0AA443C36}"/>
              </a:ext>
            </a:extLst>
          </p:cNvPr>
          <p:cNvPicPr>
            <a:picLocks noChangeAspect="1"/>
          </p:cNvPicPr>
          <p:nvPr>
            <p:custDataLst>
              <p:tags r:id="rId4"/>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3106303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72C2E98-10B2-42DD-A87D-D57DD95BBAA7}"/>
              </a:ext>
            </a:extLst>
          </p:cNvPr>
          <p:cNvSpPr txBox="1">
            <a:spLocks/>
          </p:cNvSpPr>
          <p:nvPr>
            <p:custDataLst>
              <p:tags r:id="rId1"/>
            </p:custDataLst>
          </p:nvPr>
        </p:nvSpPr>
        <p:spPr>
          <a:xfrm>
            <a:off x="490127" y="343767"/>
            <a:ext cx="11211746" cy="864096"/>
          </a:xfrm>
          <a:prstGeom prst="rect">
            <a:avLst/>
          </a:prstGeom>
        </p:spPr>
        <p:txBody>
          <a:bodyPr/>
          <a:lstStyle>
            <a:defPPr>
              <a:defRPr lang="en-US"/>
            </a:defPPr>
            <a:lvl1pPr defTabSz="342900">
              <a:spcBef>
                <a:spcPct val="0"/>
              </a:spcBef>
              <a:buNone/>
              <a:defRPr sz="3500"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2800" b="1" dirty="0">
                <a:solidFill>
                  <a:schemeClr val="tx1"/>
                </a:solidFill>
                <a:latin typeface="Roboto" pitchFamily="2" charset="0"/>
                <a:ea typeface="Roboto" pitchFamily="2" charset="0"/>
              </a:rPr>
              <a:t>Sécurité de l’emploi : la plupart pensent avoir la sécurité de l’emploi et que leur établissement s’en remettra, mais le personnel ne se sent pas inclus dans le processus décisionnel.</a:t>
            </a:r>
          </a:p>
        </p:txBody>
      </p:sp>
      <p:sp>
        <p:nvSpPr>
          <p:cNvPr id="7" name="TextBox 6">
            <a:extLst>
              <a:ext uri="{FF2B5EF4-FFF2-40B4-BE49-F238E27FC236}">
                <a16:creationId xmlns:a16="http://schemas.microsoft.com/office/drawing/2014/main" id="{504D6227-7EAE-4181-9B29-8A3A957A6779}"/>
              </a:ext>
            </a:extLst>
          </p:cNvPr>
          <p:cNvSpPr txBox="1"/>
          <p:nvPr>
            <p:custDataLst>
              <p:tags r:id="rId2"/>
            </p:custDataLst>
          </p:nvPr>
        </p:nvSpPr>
        <p:spPr>
          <a:xfrm>
            <a:off x="10404047" y="2265147"/>
            <a:ext cx="1440160" cy="3231654"/>
          </a:xfrm>
          <a:prstGeom prst="rect">
            <a:avLst/>
          </a:prstGeom>
          <a:noFill/>
        </p:spPr>
        <p:txBody>
          <a:bodyPr wrap="square" rtlCol="0">
            <a:spAutoFit/>
          </a:bodyPr>
          <a:lstStyle/>
          <a:p>
            <a:pPr algn="ctr"/>
            <a:r>
              <a:rPr lang="fr-FR" sz="1200" b="1" dirty="0"/>
              <a:t>% d’absolument d’accord et de d’accord</a:t>
            </a:r>
          </a:p>
          <a:p>
            <a:pPr algn="ctr"/>
            <a:endParaRPr lang="en-CA" sz="1200" dirty="0"/>
          </a:p>
          <a:p>
            <a:pPr algn="ctr"/>
            <a:endParaRPr lang="en-CA" sz="1200" dirty="0"/>
          </a:p>
          <a:p>
            <a:pPr algn="ctr"/>
            <a:r>
              <a:rPr lang="en-CA" sz="1200" dirty="0"/>
              <a:t>60 %</a:t>
            </a:r>
          </a:p>
          <a:p>
            <a:pPr algn="ctr"/>
            <a:endParaRPr lang="en-CA" sz="1200" dirty="0"/>
          </a:p>
          <a:p>
            <a:pPr algn="ctr"/>
            <a:endParaRPr lang="en-CA" sz="1200" dirty="0"/>
          </a:p>
          <a:p>
            <a:pPr algn="ctr"/>
            <a:endParaRPr lang="en-CA" sz="1200" dirty="0"/>
          </a:p>
          <a:p>
            <a:pPr algn="ctr"/>
            <a:endParaRPr lang="en-CA" sz="1200" dirty="0"/>
          </a:p>
          <a:p>
            <a:pPr algn="ctr"/>
            <a:r>
              <a:rPr lang="en-CA" sz="1200" dirty="0"/>
              <a:t>65 %</a:t>
            </a:r>
          </a:p>
          <a:p>
            <a:pPr algn="ctr"/>
            <a:endParaRPr lang="en-CA" sz="1200" dirty="0"/>
          </a:p>
          <a:p>
            <a:pPr algn="ctr"/>
            <a:endParaRPr lang="en-CA" sz="1200" dirty="0"/>
          </a:p>
          <a:p>
            <a:pPr algn="ctr"/>
            <a:endParaRPr lang="en-CA" sz="1200" dirty="0"/>
          </a:p>
          <a:p>
            <a:pPr algn="ctr"/>
            <a:endParaRPr lang="en-CA" sz="1200" dirty="0"/>
          </a:p>
          <a:p>
            <a:pPr algn="ctr"/>
            <a:r>
              <a:rPr lang="en-CA" sz="1200" dirty="0"/>
              <a:t>27 %</a:t>
            </a:r>
          </a:p>
          <a:p>
            <a:pPr algn="ctr"/>
            <a:endParaRPr lang="en-CA" sz="1200" dirty="0"/>
          </a:p>
        </p:txBody>
      </p:sp>
      <p:graphicFrame>
        <p:nvGraphicFramePr>
          <p:cNvPr id="9" name="Content Placeholder 7">
            <a:extLst>
              <a:ext uri="{FF2B5EF4-FFF2-40B4-BE49-F238E27FC236}">
                <a16:creationId xmlns:a16="http://schemas.microsoft.com/office/drawing/2014/main" id="{F0F79AD2-3326-43AA-9170-CBB9B0AFE1E8}"/>
              </a:ext>
            </a:extLst>
          </p:cNvPr>
          <p:cNvGraphicFramePr>
            <a:graphicFrameLocks/>
          </p:cNvGraphicFramePr>
          <p:nvPr>
            <p:custDataLst>
              <p:tags r:id="rId3"/>
            </p:custDataLst>
            <p:extLst>
              <p:ext uri="{D42A27DB-BD31-4B8C-83A1-F6EECF244321}">
                <p14:modId xmlns:p14="http://schemas.microsoft.com/office/powerpoint/2010/main" val="1368867526"/>
              </p:ext>
            </p:extLst>
          </p:nvPr>
        </p:nvGraphicFramePr>
        <p:xfrm>
          <a:off x="270588" y="1903445"/>
          <a:ext cx="10355096" cy="3946951"/>
        </p:xfrm>
        <a:graphic>
          <a:graphicData uri="http://schemas.openxmlformats.org/drawingml/2006/chart">
            <c:chart xmlns:c="http://schemas.openxmlformats.org/drawingml/2006/chart" xmlns:r="http://schemas.openxmlformats.org/officeDocument/2006/relationships" r:id="rId6"/>
          </a:graphicData>
        </a:graphic>
      </p:graphicFrame>
      <p:pic>
        <p:nvPicPr>
          <p:cNvPr id="5" name="Picture 4">
            <a:extLst>
              <a:ext uri="{FF2B5EF4-FFF2-40B4-BE49-F238E27FC236}">
                <a16:creationId xmlns:a16="http://schemas.microsoft.com/office/drawing/2014/main" id="{3716B1BD-6D5D-1D45-97B3-372B415803DD}"/>
              </a:ext>
            </a:extLst>
          </p:cNvPr>
          <p:cNvPicPr>
            <a:picLocks noChangeAspect="1"/>
          </p:cNvPicPr>
          <p:nvPr>
            <p:custDataLst>
              <p:tags r:id="rId4"/>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4050073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F01F3C-3681-4489-AE92-A8FC56CCE651}"/>
              </a:ext>
            </a:extLst>
          </p:cNvPr>
          <p:cNvSpPr>
            <a:spLocks noGrp="1"/>
          </p:cNvSpPr>
          <p:nvPr>
            <p:ph type="title" idx="4294967295"/>
            <p:custDataLst>
              <p:tags r:id="rId1"/>
            </p:custDataLst>
          </p:nvPr>
        </p:nvSpPr>
        <p:spPr>
          <a:xfrm>
            <a:off x="536553" y="520565"/>
            <a:ext cx="11118894" cy="911290"/>
          </a:xfrm>
        </p:spPr>
        <p:txBody>
          <a:bodyPr>
            <a:normAutofit fontScale="90000"/>
          </a:bodyPr>
          <a:lstStyle/>
          <a:p>
            <a:pPr defTabSz="342900"/>
            <a:r>
              <a:rPr lang="fr-CA" sz="3500" b="1" dirty="0">
                <a:solidFill>
                  <a:schemeClr val="tx1"/>
                </a:solidFill>
                <a:latin typeface="Roboto" pitchFamily="2" charset="0"/>
                <a:ea typeface="Roboto" pitchFamily="2" charset="0"/>
                <a:cs typeface="+mn-cs"/>
              </a:rPr>
              <a:t>Cependant, le sentiment d’insécurité de l’emploi est élevé pour les travailleurs à temps partiel.</a:t>
            </a:r>
          </a:p>
        </p:txBody>
      </p:sp>
      <p:graphicFrame>
        <p:nvGraphicFramePr>
          <p:cNvPr id="11" name="Content Placeholder 10">
            <a:extLst>
              <a:ext uri="{FF2B5EF4-FFF2-40B4-BE49-F238E27FC236}">
                <a16:creationId xmlns:a16="http://schemas.microsoft.com/office/drawing/2014/main" id="{C3C53E2A-F14C-4D6F-8A99-00DF0205ABD8}"/>
              </a:ext>
            </a:extLst>
          </p:cNvPr>
          <p:cNvGraphicFramePr>
            <a:graphicFrameLocks noGrp="1"/>
          </p:cNvGraphicFramePr>
          <p:nvPr>
            <p:ph sz="half" idx="4294967295"/>
            <p:custDataLst>
              <p:tags r:id="rId2"/>
            </p:custDataLst>
            <p:extLst>
              <p:ext uri="{D42A27DB-BD31-4B8C-83A1-F6EECF244321}">
                <p14:modId xmlns:p14="http://schemas.microsoft.com/office/powerpoint/2010/main" val="3682613230"/>
              </p:ext>
            </p:extLst>
          </p:nvPr>
        </p:nvGraphicFramePr>
        <p:xfrm>
          <a:off x="494608" y="1539554"/>
          <a:ext cx="5766318" cy="446563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2" name="Content Placeholder 10">
            <a:extLst>
              <a:ext uri="{FF2B5EF4-FFF2-40B4-BE49-F238E27FC236}">
                <a16:creationId xmlns:a16="http://schemas.microsoft.com/office/drawing/2014/main" id="{20178E03-B167-4B3E-B826-06D68C41D70A}"/>
              </a:ext>
            </a:extLst>
          </p:cNvPr>
          <p:cNvGraphicFramePr>
            <a:graphicFrameLocks/>
          </p:cNvGraphicFramePr>
          <p:nvPr>
            <p:custDataLst>
              <p:tags r:id="rId3"/>
            </p:custDataLst>
            <p:extLst>
              <p:ext uri="{D42A27DB-BD31-4B8C-83A1-F6EECF244321}">
                <p14:modId xmlns:p14="http://schemas.microsoft.com/office/powerpoint/2010/main" val="3879927349"/>
              </p:ext>
            </p:extLst>
          </p:nvPr>
        </p:nvGraphicFramePr>
        <p:xfrm>
          <a:off x="6451184" y="1539554"/>
          <a:ext cx="5350015" cy="4234963"/>
        </p:xfrm>
        <a:graphic>
          <a:graphicData uri="http://schemas.openxmlformats.org/drawingml/2006/chart">
            <c:chart xmlns:c="http://schemas.openxmlformats.org/drawingml/2006/chart" xmlns:r="http://schemas.openxmlformats.org/officeDocument/2006/relationships" r:id="rId7"/>
          </a:graphicData>
        </a:graphic>
      </p:graphicFrame>
      <p:pic>
        <p:nvPicPr>
          <p:cNvPr id="5" name="Picture 4">
            <a:extLst>
              <a:ext uri="{FF2B5EF4-FFF2-40B4-BE49-F238E27FC236}">
                <a16:creationId xmlns:a16="http://schemas.microsoft.com/office/drawing/2014/main" id="{E0B461FB-70AF-AF47-BC5D-DEE1BD4B5701}"/>
              </a:ext>
            </a:extLst>
          </p:cNvPr>
          <p:cNvPicPr>
            <a:picLocks noChangeAspect="1"/>
          </p:cNvPicPr>
          <p:nvPr>
            <p:custDataLst>
              <p:tags r:id="rId4"/>
            </p:custDataLst>
          </p:nvPr>
        </p:nvPicPr>
        <p:blipFill rotWithShape="1">
          <a:blip r:embed="rId8">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455725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559B93E-0A95-4F56-BA19-30F625D9A421}"/>
              </a:ext>
            </a:extLst>
          </p:cNvPr>
          <p:cNvSpPr txBox="1">
            <a:spLocks/>
          </p:cNvSpPr>
          <p:nvPr>
            <p:custDataLst>
              <p:tags r:id="rId1"/>
            </p:custDataLst>
          </p:nvPr>
        </p:nvSpPr>
        <p:spPr>
          <a:xfrm>
            <a:off x="492638" y="274140"/>
            <a:ext cx="11529894" cy="864096"/>
          </a:xfrm>
          <a:prstGeom prst="rect">
            <a:avLst/>
          </a:prstGeom>
        </p:spPr>
        <p:txBody>
          <a:bodyPr/>
          <a:lstStyle>
            <a:defPPr>
              <a:defRPr lang="en-US"/>
            </a:defPPr>
            <a:lvl1pPr defTabSz="342900">
              <a:spcBef>
                <a:spcPct val="0"/>
              </a:spcBef>
              <a:buNone/>
              <a:defRPr sz="3500" b="0" i="0" u="none" strike="noStrike" spc="0" baseline="0">
                <a:solidFill>
                  <a:sysClr val="windowText" lastClr="000000">
                    <a:lumMod val="65000"/>
                    <a:lumOff val="35000"/>
                  </a:sysClr>
                </a:solidFill>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FR" sz="3200" b="1" dirty="0">
                <a:solidFill>
                  <a:schemeClr val="tx1"/>
                </a:solidFill>
                <a:latin typeface="Roboto" pitchFamily="2" charset="0"/>
                <a:ea typeface="Roboto" pitchFamily="2" charset="0"/>
              </a:rPr>
              <a:t>Enseignement : la plupart pensent que l’enseignement continuera de subir les conséquences, tant positives que négatives, de la COVID-19. </a:t>
            </a:r>
          </a:p>
        </p:txBody>
      </p:sp>
      <p:graphicFrame>
        <p:nvGraphicFramePr>
          <p:cNvPr id="5" name="Content Placeholder 7">
            <a:extLst>
              <a:ext uri="{FF2B5EF4-FFF2-40B4-BE49-F238E27FC236}">
                <a16:creationId xmlns:a16="http://schemas.microsoft.com/office/drawing/2014/main" id="{D715085D-5840-4EFA-9F64-93CF9AC38A09}"/>
              </a:ext>
            </a:extLst>
          </p:cNvPr>
          <p:cNvGraphicFramePr>
            <a:graphicFrameLocks/>
          </p:cNvGraphicFramePr>
          <p:nvPr>
            <p:custDataLst>
              <p:tags r:id="rId2"/>
            </p:custDataLst>
            <p:extLst>
              <p:ext uri="{D42A27DB-BD31-4B8C-83A1-F6EECF244321}">
                <p14:modId xmlns:p14="http://schemas.microsoft.com/office/powerpoint/2010/main" val="1541258854"/>
              </p:ext>
            </p:extLst>
          </p:nvPr>
        </p:nvGraphicFramePr>
        <p:xfrm>
          <a:off x="492638" y="2216671"/>
          <a:ext cx="10105054" cy="3785652"/>
        </p:xfrm>
        <a:graphic>
          <a:graphicData uri="http://schemas.openxmlformats.org/drawingml/2006/chart">
            <c:chart xmlns:c="http://schemas.openxmlformats.org/drawingml/2006/chart" xmlns:r="http://schemas.openxmlformats.org/officeDocument/2006/relationships" r:id="rId6"/>
          </a:graphicData>
        </a:graphic>
      </p:graphicFrame>
      <p:sp>
        <p:nvSpPr>
          <p:cNvPr id="7" name="TextBox 6">
            <a:extLst>
              <a:ext uri="{FF2B5EF4-FFF2-40B4-BE49-F238E27FC236}">
                <a16:creationId xmlns:a16="http://schemas.microsoft.com/office/drawing/2014/main" id="{5C64DBC2-97A5-44C7-811B-AE93ACD4E782}"/>
              </a:ext>
            </a:extLst>
          </p:cNvPr>
          <p:cNvSpPr txBox="1"/>
          <p:nvPr>
            <p:custDataLst>
              <p:tags r:id="rId3"/>
            </p:custDataLst>
          </p:nvPr>
        </p:nvSpPr>
        <p:spPr>
          <a:xfrm>
            <a:off x="10470013" y="1784822"/>
            <a:ext cx="1440160" cy="4154984"/>
          </a:xfrm>
          <a:prstGeom prst="rect">
            <a:avLst/>
          </a:prstGeom>
          <a:noFill/>
        </p:spPr>
        <p:txBody>
          <a:bodyPr wrap="square" rtlCol="0">
            <a:spAutoFit/>
          </a:bodyPr>
          <a:lstStyle/>
          <a:p>
            <a:pPr algn="ctr"/>
            <a:r>
              <a:rPr lang="fr-FR" sz="1200" b="1" dirty="0"/>
              <a:t>% d’absolument d’accord et de d’accord</a:t>
            </a:r>
          </a:p>
          <a:p>
            <a:pPr algn="ctr"/>
            <a:endParaRPr lang="en-CA" sz="1200" dirty="0"/>
          </a:p>
          <a:p>
            <a:pPr algn="ctr"/>
            <a:endParaRPr lang="en-CA" sz="1200" dirty="0"/>
          </a:p>
          <a:p>
            <a:pPr algn="ctr"/>
            <a:endParaRPr lang="en-CA" sz="1200" dirty="0"/>
          </a:p>
          <a:p>
            <a:pPr algn="ctr"/>
            <a:r>
              <a:rPr lang="en-CA" sz="1200" dirty="0"/>
              <a:t>68 %</a:t>
            </a:r>
          </a:p>
          <a:p>
            <a:pPr algn="ctr"/>
            <a:endParaRPr lang="en-CA" sz="1200" dirty="0"/>
          </a:p>
          <a:p>
            <a:pPr algn="ctr"/>
            <a:endParaRPr lang="en-CA" sz="1200" dirty="0"/>
          </a:p>
          <a:p>
            <a:pPr algn="ctr"/>
            <a:endParaRPr lang="en-CA" sz="1200" dirty="0"/>
          </a:p>
          <a:p>
            <a:pPr algn="ctr"/>
            <a:endParaRPr lang="en-CA" sz="1200" dirty="0"/>
          </a:p>
          <a:p>
            <a:pPr algn="ctr"/>
            <a:endParaRPr lang="en-CA" sz="1200" dirty="0"/>
          </a:p>
          <a:p>
            <a:pPr algn="ctr"/>
            <a:r>
              <a:rPr lang="en-CA" sz="1200" dirty="0"/>
              <a:t>60 %</a:t>
            </a:r>
          </a:p>
          <a:p>
            <a:pPr algn="ctr"/>
            <a:endParaRPr lang="en-CA" sz="1200" dirty="0"/>
          </a:p>
          <a:p>
            <a:pPr algn="ctr"/>
            <a:endParaRPr lang="en-CA" sz="1200" dirty="0"/>
          </a:p>
          <a:p>
            <a:pPr algn="ctr"/>
            <a:endParaRPr lang="en-CA" sz="1200" dirty="0"/>
          </a:p>
          <a:p>
            <a:pPr algn="ctr"/>
            <a:endParaRPr lang="en-CA" sz="1200" dirty="0"/>
          </a:p>
          <a:p>
            <a:pPr algn="ctr"/>
            <a:r>
              <a:rPr lang="en-CA" sz="1200" dirty="0"/>
              <a:t>58 %</a:t>
            </a:r>
          </a:p>
          <a:p>
            <a:pPr algn="ctr"/>
            <a:endParaRPr lang="en-CA" sz="1200" dirty="0"/>
          </a:p>
          <a:p>
            <a:pPr algn="ctr"/>
            <a:endParaRPr lang="en-CA" sz="1200" dirty="0"/>
          </a:p>
          <a:p>
            <a:pPr algn="ctr"/>
            <a:endParaRPr lang="en-CA" sz="1200" dirty="0"/>
          </a:p>
          <a:p>
            <a:pPr algn="ctr"/>
            <a:endParaRPr lang="en-CA" sz="1200" dirty="0"/>
          </a:p>
        </p:txBody>
      </p:sp>
      <p:pic>
        <p:nvPicPr>
          <p:cNvPr id="6" name="Picture 5">
            <a:extLst>
              <a:ext uri="{FF2B5EF4-FFF2-40B4-BE49-F238E27FC236}">
                <a16:creationId xmlns:a16="http://schemas.microsoft.com/office/drawing/2014/main" id="{CEDB57EB-2A69-BA45-AECC-64A2F730B94D}"/>
              </a:ext>
            </a:extLst>
          </p:cNvPr>
          <p:cNvPicPr>
            <a:picLocks noChangeAspect="1"/>
          </p:cNvPicPr>
          <p:nvPr>
            <p:custDataLst>
              <p:tags r:id="rId4"/>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607054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0BDA7CF-A8B1-4D0D-B935-B4DF29D6F5D2}"/>
              </a:ext>
            </a:extLst>
          </p:cNvPr>
          <p:cNvPicPr>
            <a:picLocks noChangeAspect="1"/>
          </p:cNvPicPr>
          <p:nvPr>
            <p:custDataLst>
              <p:tags r:id="rId1"/>
            </p:custDataLst>
          </p:nvPr>
        </p:nvPicPr>
        <p:blipFill rotWithShape="1">
          <a:blip r:embed="rId5">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
        <p:nvSpPr>
          <p:cNvPr id="5" name="Title 1">
            <a:extLst>
              <a:ext uri="{FF2B5EF4-FFF2-40B4-BE49-F238E27FC236}">
                <a16:creationId xmlns:a16="http://schemas.microsoft.com/office/drawing/2014/main" id="{5D77FAD3-BB27-48FC-84F7-E35C186C57EE}"/>
              </a:ext>
            </a:extLst>
          </p:cNvPr>
          <p:cNvSpPr txBox="1">
            <a:spLocks/>
          </p:cNvSpPr>
          <p:nvPr>
            <p:custDataLst>
              <p:tags r:id="rId2"/>
            </p:custDataLst>
          </p:nvPr>
        </p:nvSpPr>
        <p:spPr>
          <a:xfrm>
            <a:off x="487935" y="423430"/>
            <a:ext cx="11110016" cy="1162774"/>
          </a:xfrm>
          <a:prstGeom prst="rect">
            <a:avLst/>
          </a:prstGeom>
        </p:spPr>
        <p:txBody>
          <a:bodyPr/>
          <a:lstStyle>
            <a:defPPr>
              <a:defRPr lang="en-US"/>
            </a:defPPr>
            <a:lvl1pPr defTabSz="342900">
              <a:spcBef>
                <a:spcPct val="0"/>
              </a:spcBef>
              <a:buNone/>
              <a:defRPr sz="3500" b="1" i="0" u="none" strike="noStrike" spc="0" baseline="0">
                <a:latin typeface="Roboto" pitchFamily="2" charset="0"/>
                <a:ea typeface="Roboto" pitchFamily="2" charset="0"/>
              </a:defRPr>
            </a:lvl1pPr>
            <a:lvl2pPr lvl="1">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CA" sz="2800" dirty="0"/>
              <a:t>L’Alberta et le Manitoba sont les provinces les plus préoccupées par la capacité de leurs établissements à se remettre de la COVID-19.</a:t>
            </a:r>
          </a:p>
        </p:txBody>
      </p:sp>
      <p:graphicFrame>
        <p:nvGraphicFramePr>
          <p:cNvPr id="7" name="Content Placeholder 7">
            <a:extLst>
              <a:ext uri="{FF2B5EF4-FFF2-40B4-BE49-F238E27FC236}">
                <a16:creationId xmlns:a16="http://schemas.microsoft.com/office/drawing/2014/main" id="{7650C9C4-A559-4225-A8BC-5955F53B55E5}"/>
              </a:ext>
            </a:extLst>
          </p:cNvPr>
          <p:cNvGraphicFramePr>
            <a:graphicFrameLocks/>
          </p:cNvGraphicFramePr>
          <p:nvPr>
            <p:custDataLst>
              <p:tags r:id="rId3"/>
            </p:custDataLst>
            <p:extLst>
              <p:ext uri="{D42A27DB-BD31-4B8C-83A1-F6EECF244321}">
                <p14:modId xmlns:p14="http://schemas.microsoft.com/office/powerpoint/2010/main" val="3830715619"/>
              </p:ext>
            </p:extLst>
          </p:nvPr>
        </p:nvGraphicFramePr>
        <p:xfrm>
          <a:off x="487935" y="1667250"/>
          <a:ext cx="11301256" cy="455333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475186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2" name="Title 1"/>
          <p:cNvSpPr txBox="1">
            <a:spLocks/>
          </p:cNvSpPr>
          <p:nvPr>
            <p:custDataLst>
              <p:tags r:id="rId1"/>
            </p:custDataLst>
          </p:nvPr>
        </p:nvSpPr>
        <p:spPr>
          <a:xfrm>
            <a:off x="606488" y="606638"/>
            <a:ext cx="11425269" cy="864096"/>
          </a:xfrm>
          <a:prstGeom prst="rect">
            <a:avLst/>
          </a:prstGeom>
        </p:spPr>
        <p:txBody>
          <a:bodyPr/>
          <a:lstStyle>
            <a:defPPr>
              <a:defRPr lang="en-US"/>
            </a:defPPr>
            <a:lvl1pPr defTabSz="342900">
              <a:spcBef>
                <a:spcPct val="0"/>
              </a:spcBef>
              <a:buNone/>
              <a:defRPr sz="2800" b="0" i="0" u="none" strike="noStrike" spc="0" baseline="0">
                <a:solidFill>
                  <a:sysClr val="windowText" lastClr="000000">
                    <a:lumMod val="65000"/>
                    <a:lumOff val="35000"/>
                  </a:sysClr>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CA" sz="3500" b="1" dirty="0">
                <a:solidFill>
                  <a:schemeClr val="tx1"/>
                </a:solidFill>
                <a:latin typeface="Roboto" pitchFamily="2" charset="0"/>
                <a:ea typeface="Roboto" pitchFamily="2" charset="0"/>
              </a:rPr>
              <a:t>Témoignages : l’emploi</a:t>
            </a:r>
          </a:p>
        </p:txBody>
      </p:sp>
      <p:graphicFrame>
        <p:nvGraphicFramePr>
          <p:cNvPr id="3" name="Content Placeholder 5"/>
          <p:cNvGraphicFramePr>
            <a:graphicFrameLocks/>
          </p:cNvGraphicFramePr>
          <p:nvPr>
            <p:custDataLst>
              <p:tags r:id="rId2"/>
            </p:custDataLst>
            <p:extLst>
              <p:ext uri="{D42A27DB-BD31-4B8C-83A1-F6EECF244321}">
                <p14:modId xmlns:p14="http://schemas.microsoft.com/office/powerpoint/2010/main" val="119594787"/>
              </p:ext>
            </p:extLst>
          </p:nvPr>
        </p:nvGraphicFramePr>
        <p:xfrm>
          <a:off x="671397" y="1902941"/>
          <a:ext cx="10849205" cy="3070225"/>
        </p:xfrm>
        <a:graphic>
          <a:graphicData uri="http://schemas.openxmlformats.org/drawingml/2006/table">
            <a:tbl>
              <a:tblPr>
                <a:tableStyleId>{5C22544A-7EE6-4342-B048-85BDC9FD1C3A}</a:tableStyleId>
              </a:tblPr>
              <a:tblGrid>
                <a:gridCol w="10849205">
                  <a:extLst>
                    <a:ext uri="{9D8B030D-6E8A-4147-A177-3AD203B41FA5}">
                      <a16:colId xmlns:a16="http://schemas.microsoft.com/office/drawing/2014/main" val="1522822917"/>
                    </a:ext>
                  </a:extLst>
                </a:gridCol>
              </a:tblGrid>
              <a:tr h="2374475">
                <a:tc>
                  <a:txBody>
                    <a:bodyPr/>
                    <a:lstStyle/>
                    <a:p>
                      <a:r>
                        <a:rPr lang="fr-CA" sz="1800" kern="1200" noProof="0" dirty="0">
                          <a:solidFill>
                            <a:schemeClr val="dk1"/>
                          </a:solidFill>
                          <a:effectLst/>
                          <a:latin typeface="Roboto" pitchFamily="2" charset="0"/>
                          <a:ea typeface="Roboto" pitchFamily="2" charset="0"/>
                          <a:cs typeface="+mn-cs"/>
                        </a:rPr>
                        <a:t>« J’étais professeur à temps partiel régulier avant la COVID-19. Mes heures ont été réduites et j'ai perdu mes avantages sociaux au moment des crises sanitaires. Pour parfaire le tout, étant donné le nombre d’heures d’enseignement que j’ai, je gagnerai juste un peu plus de 1000 $ par mois, ce qui me rend inadmissible à la Prestation canadienne d’urgence. »</a:t>
                      </a:r>
                    </a:p>
                    <a:p>
                      <a:endParaRPr lang="en-CA" sz="1800" kern="1200" dirty="0">
                        <a:solidFill>
                          <a:schemeClr val="dk1"/>
                        </a:solidFill>
                        <a:effectLst/>
                        <a:latin typeface="Roboto" pitchFamily="2" charset="0"/>
                        <a:ea typeface="Roboto" pitchFamily="2" charset="0"/>
                        <a:cs typeface="+mn-cs"/>
                      </a:endParaRPr>
                    </a:p>
                    <a:p>
                      <a:endParaRPr lang="en-CA" sz="1800" kern="1200" dirty="0">
                        <a:solidFill>
                          <a:schemeClr val="dk1"/>
                        </a:solidFill>
                        <a:effectLst/>
                        <a:latin typeface="Roboto" pitchFamily="2" charset="0"/>
                        <a:ea typeface="Roboto" pitchFamily="2" charset="0"/>
                        <a:cs typeface="+mn-cs"/>
                      </a:endParaRPr>
                    </a:p>
                    <a:p>
                      <a:r>
                        <a:rPr lang="fr-FR" sz="1800" kern="1200" dirty="0">
                          <a:solidFill>
                            <a:schemeClr val="dk1"/>
                          </a:solidFill>
                          <a:effectLst/>
                          <a:latin typeface="Roboto" pitchFamily="2" charset="0"/>
                          <a:ea typeface="Roboto" pitchFamily="2" charset="0"/>
                          <a:cs typeface="+mn-cs"/>
                        </a:rPr>
                        <a:t> </a:t>
                      </a:r>
                    </a:p>
                    <a:p>
                      <a:r>
                        <a:rPr lang="fr-CA" sz="1800" kern="1200" noProof="0" dirty="0">
                          <a:solidFill>
                            <a:schemeClr val="dk1"/>
                          </a:solidFill>
                          <a:effectLst/>
                          <a:latin typeface="Roboto" pitchFamily="2" charset="0"/>
                          <a:ea typeface="Roboto" pitchFamily="2" charset="0"/>
                          <a:cs typeface="+mn-cs"/>
                        </a:rPr>
                        <a:t>« Avoir de l’emploi et un salaire. Des années d’investissement dans des institutions qui du jour au lendemain n’ont plus aucune redevances envers les employés sous contrat. S’il n'y a pas de charge de cours, ils n’ont aucune obligation... Après 10 ans, c’est dur à prendre. »</a:t>
                      </a:r>
                    </a:p>
                  </a:txBody>
                  <a:tcPr marL="9525" marR="9525" marT="9525" marB="0" anchor="b">
                    <a:noFill/>
                  </a:tcPr>
                </a:tc>
                <a:extLst>
                  <a:ext uri="{0D108BD9-81ED-4DB2-BD59-A6C34878D82A}">
                    <a16:rowId xmlns:a16="http://schemas.microsoft.com/office/drawing/2014/main" val="237021145"/>
                  </a:ext>
                </a:extLst>
              </a:tr>
              <a:tr h="317500">
                <a:tc>
                  <a:txBody>
                    <a:bodyPr/>
                    <a:lstStyle/>
                    <a:p>
                      <a:pPr marL="171450" indent="-171450" algn="l" rtl="0" fontAlgn="b">
                        <a:buFont typeface="Arial" panose="020B0604020202020204" pitchFamily="34" charset="0"/>
                        <a:buChar char="•"/>
                      </a:pPr>
                      <a:endParaRPr lang="en-US" sz="1500" b="0" i="0" u="none" strike="noStrike" dirty="0">
                        <a:effectLst/>
                        <a:latin typeface="Arial" panose="020B0604020202020204" pitchFamily="34" charset="0"/>
                      </a:endParaRPr>
                    </a:p>
                  </a:txBody>
                  <a:tcPr marL="9525" marR="9525" marT="9525" marB="0" anchor="b">
                    <a:noFill/>
                  </a:tcPr>
                </a:tc>
                <a:extLst>
                  <a:ext uri="{0D108BD9-81ED-4DB2-BD59-A6C34878D82A}">
                    <a16:rowId xmlns:a16="http://schemas.microsoft.com/office/drawing/2014/main" val="1499790799"/>
                  </a:ext>
                </a:extLst>
              </a:tr>
            </a:tbl>
          </a:graphicData>
        </a:graphic>
      </p:graphicFrame>
      <p:pic>
        <p:nvPicPr>
          <p:cNvPr id="4" name="Picture 3">
            <a:extLst>
              <a:ext uri="{FF2B5EF4-FFF2-40B4-BE49-F238E27FC236}">
                <a16:creationId xmlns:a16="http://schemas.microsoft.com/office/drawing/2014/main" id="{8C3DE605-559A-334A-9F7F-563612BA1A6D}"/>
              </a:ext>
            </a:extLst>
          </p:cNvPr>
          <p:cNvPicPr>
            <a:picLocks noChangeAspect="1"/>
          </p:cNvPicPr>
          <p:nvPr>
            <p:custDataLst>
              <p:tags r:id="rId3"/>
            </p:custDataLst>
          </p:nvPr>
        </p:nvPicPr>
        <p:blipFill rotWithShape="1">
          <a:blip r:embed="rId5">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608883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graphicFrame>
        <p:nvGraphicFramePr>
          <p:cNvPr id="3" name="Content Placeholder 5"/>
          <p:cNvGraphicFramePr>
            <a:graphicFrameLocks/>
          </p:cNvGraphicFramePr>
          <p:nvPr>
            <p:custDataLst>
              <p:tags r:id="rId1"/>
            </p:custDataLst>
            <p:extLst>
              <p:ext uri="{D42A27DB-BD31-4B8C-83A1-F6EECF244321}">
                <p14:modId xmlns:p14="http://schemas.microsoft.com/office/powerpoint/2010/main" val="1434331675"/>
              </p:ext>
            </p:extLst>
          </p:nvPr>
        </p:nvGraphicFramePr>
        <p:xfrm>
          <a:off x="959429" y="1411717"/>
          <a:ext cx="10753195" cy="2494280"/>
        </p:xfrm>
        <a:graphic>
          <a:graphicData uri="http://schemas.openxmlformats.org/drawingml/2006/table">
            <a:tbl>
              <a:tblPr>
                <a:tableStyleId>{5C22544A-7EE6-4342-B048-85BDC9FD1C3A}</a:tableStyleId>
              </a:tblPr>
              <a:tblGrid>
                <a:gridCol w="10753195">
                  <a:extLst>
                    <a:ext uri="{9D8B030D-6E8A-4147-A177-3AD203B41FA5}">
                      <a16:colId xmlns:a16="http://schemas.microsoft.com/office/drawing/2014/main" val="1522822917"/>
                    </a:ext>
                  </a:extLst>
                </a:gridCol>
              </a:tblGrid>
              <a:tr h="1658620">
                <a:tc>
                  <a:txBody>
                    <a:bodyPr/>
                    <a:lstStyle/>
                    <a:p>
                      <a:r>
                        <a:rPr lang="fr-FR" sz="1800" kern="1200" dirty="0">
                          <a:solidFill>
                            <a:schemeClr val="dk1"/>
                          </a:solidFill>
                          <a:effectLst/>
                          <a:latin typeface="Roboto" pitchFamily="2" charset="0"/>
                          <a:ea typeface="Roboto" pitchFamily="2" charset="0"/>
                          <a:cs typeface="+mn-cs"/>
                        </a:rPr>
                        <a:t> </a:t>
                      </a:r>
                    </a:p>
                    <a:p>
                      <a:r>
                        <a:rPr lang="fr-CA" sz="1800" kern="1200" noProof="0" dirty="0">
                          <a:solidFill>
                            <a:schemeClr val="dk1"/>
                          </a:solidFill>
                          <a:effectLst/>
                          <a:latin typeface="Roboto" pitchFamily="2" charset="0"/>
                          <a:ea typeface="Roboto" pitchFamily="2" charset="0"/>
                          <a:cs typeface="+mn-cs"/>
                        </a:rPr>
                        <a:t>« Aider les étudiants à suivre des cours dans un étrange cadre scolaire tout en étant au cœur d’une crise sanitaire mondiale. Comme nombre de mes étudiants n’ont pas d’accès à Internet ou à un ordinateur, ils essaient de rédiger des devoirs de dix pages sur leur téléphone cellulaire. »</a:t>
                      </a:r>
                    </a:p>
                    <a:p>
                      <a:endParaRPr lang="en-CA" sz="1800" kern="1200" dirty="0">
                        <a:solidFill>
                          <a:schemeClr val="dk1"/>
                        </a:solidFill>
                        <a:effectLst/>
                        <a:latin typeface="Roboto" pitchFamily="2" charset="0"/>
                        <a:ea typeface="Roboto" pitchFamily="2" charset="0"/>
                        <a:cs typeface="+mn-cs"/>
                      </a:endParaRPr>
                    </a:p>
                  </a:txBody>
                  <a:tcPr marL="9525" marR="9525" marT="9525" marB="0" anchor="b">
                    <a:noFill/>
                  </a:tcPr>
                </a:tc>
                <a:extLst>
                  <a:ext uri="{0D108BD9-81ED-4DB2-BD59-A6C34878D82A}">
                    <a16:rowId xmlns:a16="http://schemas.microsoft.com/office/drawing/2014/main" val="237021145"/>
                  </a:ext>
                </a:extLst>
              </a:tr>
              <a:tr h="835660">
                <a:tc>
                  <a:txBody>
                    <a:bodyPr/>
                    <a:lstStyle/>
                    <a:p>
                      <a:pPr marL="0" marR="0" lvl="0" indent="0" algn="l" defTabSz="342900" rtl="0" eaLnBrk="1" fontAlgn="b" latinLnBrk="0" hangingPunct="1">
                        <a:lnSpc>
                          <a:spcPct val="100000"/>
                        </a:lnSpc>
                        <a:spcBef>
                          <a:spcPts val="0"/>
                        </a:spcBef>
                        <a:spcAft>
                          <a:spcPts val="0"/>
                        </a:spcAft>
                        <a:buClrTx/>
                        <a:buSzTx/>
                        <a:buFont typeface="Arial" panose="020B0604020202020204" pitchFamily="34" charset="0"/>
                        <a:buNone/>
                        <a:tabLst/>
                        <a:defRPr/>
                      </a:pPr>
                      <a:r>
                        <a:rPr lang="fr-CA" sz="1800" kern="1200" noProof="0" dirty="0">
                          <a:solidFill>
                            <a:schemeClr val="dk1"/>
                          </a:solidFill>
                          <a:effectLst/>
                          <a:latin typeface="Roboto" pitchFamily="2" charset="0"/>
                          <a:ea typeface="Roboto" pitchFamily="2" charset="0"/>
                          <a:cs typeface="+mn-cs"/>
                        </a:rPr>
                        <a:t>« L’Université a des problèmes budgétaires et les enseignants doivent prendre à leur charge le travail supplémentaire requis pour enseigner la plupart des cours. »</a:t>
                      </a:r>
                    </a:p>
                  </a:txBody>
                  <a:tcPr marL="9525" marR="9525" marT="9525" marB="0" anchor="b">
                    <a:noFill/>
                  </a:tcPr>
                </a:tc>
                <a:extLst>
                  <a:ext uri="{0D108BD9-81ED-4DB2-BD59-A6C34878D82A}">
                    <a16:rowId xmlns:a16="http://schemas.microsoft.com/office/drawing/2014/main" val="1499790799"/>
                  </a:ext>
                </a:extLst>
              </a:tr>
            </a:tbl>
          </a:graphicData>
        </a:graphic>
      </p:graphicFrame>
      <p:sp>
        <p:nvSpPr>
          <p:cNvPr id="4" name="Title 1"/>
          <p:cNvSpPr txBox="1">
            <a:spLocks/>
          </p:cNvSpPr>
          <p:nvPr>
            <p:custDataLst>
              <p:tags r:id="rId2"/>
            </p:custDataLst>
          </p:nvPr>
        </p:nvSpPr>
        <p:spPr>
          <a:xfrm>
            <a:off x="623391" y="547621"/>
            <a:ext cx="11425269" cy="864096"/>
          </a:xfrm>
          <a:prstGeom prst="rect">
            <a:avLst/>
          </a:prstGeom>
        </p:spPr>
        <p:txBody>
          <a:bodyPr/>
          <a:lstStyle>
            <a:defPPr>
              <a:defRPr lang="en-US"/>
            </a:defPPr>
            <a:lvl1pPr defTabSz="342900">
              <a:spcBef>
                <a:spcPct val="0"/>
              </a:spcBef>
              <a:buNone/>
              <a:defRPr sz="2800" b="0" i="0" u="none" strike="noStrike" spc="0" baseline="0">
                <a:solidFill>
                  <a:sysClr val="windowText" lastClr="000000">
                    <a:lumMod val="65000"/>
                    <a:lumOff val="35000"/>
                  </a:sysClr>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CA" sz="3733" b="1" dirty="0">
                <a:solidFill>
                  <a:schemeClr val="tx1"/>
                </a:solidFill>
                <a:latin typeface="Roboto" pitchFamily="2" charset="0"/>
                <a:ea typeface="Roboto" pitchFamily="2" charset="0"/>
              </a:rPr>
              <a:t>Témoignages : l’enseignement</a:t>
            </a:r>
          </a:p>
        </p:txBody>
      </p:sp>
      <p:pic>
        <p:nvPicPr>
          <p:cNvPr id="5" name="Picture 4">
            <a:extLst>
              <a:ext uri="{FF2B5EF4-FFF2-40B4-BE49-F238E27FC236}">
                <a16:creationId xmlns:a16="http://schemas.microsoft.com/office/drawing/2014/main" id="{62425EB5-9AC6-954C-A557-B26013C12061}"/>
              </a:ext>
            </a:extLst>
          </p:cNvPr>
          <p:cNvPicPr>
            <a:picLocks noChangeAspect="1"/>
          </p:cNvPicPr>
          <p:nvPr>
            <p:custDataLst>
              <p:tags r:id="rId3"/>
            </p:custDataLst>
          </p:nvPr>
        </p:nvPicPr>
        <p:blipFill>
          <a:blip r:embed="rId6">
            <a:extLst>
              <a:ext uri="{28A0092B-C50C-407E-A947-70E740481C1C}">
                <a14:useLocalDpi xmlns:a14="http://schemas.microsoft.com/office/drawing/2010/main" val="0"/>
              </a:ext>
            </a:extLst>
          </a:blip>
          <a:stretch>
            <a:fillRect/>
          </a:stretch>
        </p:blipFill>
        <p:spPr>
          <a:xfrm>
            <a:off x="3722129" y="4251342"/>
            <a:ext cx="3716638" cy="1675805"/>
          </a:xfrm>
          <a:prstGeom prst="rect">
            <a:avLst/>
          </a:prstGeom>
        </p:spPr>
      </p:pic>
      <p:pic>
        <p:nvPicPr>
          <p:cNvPr id="6" name="Picture 5">
            <a:extLst>
              <a:ext uri="{FF2B5EF4-FFF2-40B4-BE49-F238E27FC236}">
                <a16:creationId xmlns:a16="http://schemas.microsoft.com/office/drawing/2014/main" id="{A0EFD46C-23D2-0742-9043-1A1B444C864C}"/>
              </a:ext>
            </a:extLst>
          </p:cNvPr>
          <p:cNvPicPr>
            <a:picLocks noChangeAspect="1"/>
          </p:cNvPicPr>
          <p:nvPr>
            <p:custDataLst>
              <p:tags r:id="rId4"/>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435195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graphicFrame>
        <p:nvGraphicFramePr>
          <p:cNvPr id="6" name="Content Placeholder 5"/>
          <p:cNvGraphicFramePr>
            <a:graphicFrameLocks/>
          </p:cNvGraphicFramePr>
          <p:nvPr>
            <p:custDataLst>
              <p:tags r:id="rId1"/>
            </p:custDataLst>
            <p:extLst>
              <p:ext uri="{D42A27DB-BD31-4B8C-83A1-F6EECF244321}">
                <p14:modId xmlns:p14="http://schemas.microsoft.com/office/powerpoint/2010/main" val="4016486419"/>
              </p:ext>
            </p:extLst>
          </p:nvPr>
        </p:nvGraphicFramePr>
        <p:xfrm>
          <a:off x="719403" y="919872"/>
          <a:ext cx="10849205" cy="4074809"/>
        </p:xfrm>
        <a:graphic>
          <a:graphicData uri="http://schemas.openxmlformats.org/drawingml/2006/table">
            <a:tbl>
              <a:tblPr>
                <a:tableStyleId>{5C22544A-7EE6-4342-B048-85BDC9FD1C3A}</a:tableStyleId>
              </a:tblPr>
              <a:tblGrid>
                <a:gridCol w="10849205">
                  <a:extLst>
                    <a:ext uri="{9D8B030D-6E8A-4147-A177-3AD203B41FA5}">
                      <a16:colId xmlns:a16="http://schemas.microsoft.com/office/drawing/2014/main" val="1522822917"/>
                    </a:ext>
                  </a:extLst>
                </a:gridCol>
              </a:tblGrid>
              <a:tr h="3757309">
                <a:tc>
                  <a:txBody>
                    <a:bodyPr/>
                    <a:lstStyle/>
                    <a:p>
                      <a:r>
                        <a:rPr lang="fr-FR" sz="1800" kern="1200" dirty="0">
                          <a:solidFill>
                            <a:schemeClr val="dk1"/>
                          </a:solidFill>
                          <a:effectLst/>
                          <a:latin typeface="Roboto" pitchFamily="2" charset="0"/>
                          <a:ea typeface="Roboto" pitchFamily="2" charset="0"/>
                          <a:cs typeface="+mn-cs"/>
                        </a:rPr>
                        <a:t>« Mes recherches sont participatives, communautaires et internationales. Par conséquent, je ne sais pas quand ou si je pourrai reprendre mes projets ou en commencer d’autres, qui nécessitent de très nombreuses rencontres en personne. De même, pour continuer mes travaux, j’ai dû acheter des ordinateurs portatifs pour mes assistants de recherche, mais il n’y a personne pour en prendre livraison et les paramétrer et encore moins pour les faire parvenir à mes assistants. Je continue de payer mes assistants, mais ils n’ont pas les outils dont ils ont besoin pour travailler. »</a:t>
                      </a:r>
                    </a:p>
                    <a:p>
                      <a:r>
                        <a:rPr lang="fr-FR" sz="1800" kern="1200" dirty="0">
                          <a:solidFill>
                            <a:schemeClr val="dk1"/>
                          </a:solidFill>
                          <a:effectLst/>
                          <a:latin typeface="Roboto" pitchFamily="2" charset="0"/>
                          <a:ea typeface="Roboto" pitchFamily="2" charset="0"/>
                          <a:cs typeface="+mn-cs"/>
                        </a:rPr>
                        <a:t> </a:t>
                      </a:r>
                    </a:p>
                    <a:p>
                      <a:endParaRPr lang="fr-FR" sz="1800" kern="1200" dirty="0">
                        <a:solidFill>
                          <a:schemeClr val="dk1"/>
                        </a:solidFill>
                        <a:effectLst/>
                        <a:latin typeface="Roboto" pitchFamily="2" charset="0"/>
                        <a:ea typeface="Roboto" pitchFamily="2" charset="0"/>
                        <a:cs typeface="+mn-cs"/>
                      </a:endParaRPr>
                    </a:p>
                    <a:p>
                      <a:r>
                        <a:rPr lang="fr-FR" sz="1800" kern="1200" dirty="0">
                          <a:solidFill>
                            <a:schemeClr val="dk1"/>
                          </a:solidFill>
                          <a:effectLst/>
                          <a:latin typeface="Roboto" pitchFamily="2" charset="0"/>
                          <a:ea typeface="Roboto" pitchFamily="2" charset="0"/>
                          <a:cs typeface="+mn-cs"/>
                        </a:rPr>
                        <a:t>« Les progrès des recherches sont à l’arrêt. La charge de travail d’enseignement a augmenté, parce qu’il y a moins d’étudiants en cours. Le mentorat en ligne des étudiants; maintenir les étudiants motivés et actifs malgré l’absence de données et de moyens d’en obtenir. La réduction du financement public, qui augmentera probablement la charge d’enseignement et réduira le temps disponible pour enseigner et encore plus celui que l’on peut consacrer à la recherche. »</a:t>
                      </a:r>
                    </a:p>
                  </a:txBody>
                  <a:tcPr marL="12700" marR="12700" marT="12700" marB="0" anchor="b">
                    <a:noFill/>
                  </a:tcPr>
                </a:tc>
                <a:extLst>
                  <a:ext uri="{0D108BD9-81ED-4DB2-BD59-A6C34878D82A}">
                    <a16:rowId xmlns:a16="http://schemas.microsoft.com/office/drawing/2014/main" val="237021145"/>
                  </a:ext>
                </a:extLst>
              </a:tr>
              <a:tr h="303052">
                <a:tc>
                  <a:txBody>
                    <a:bodyPr/>
                    <a:lstStyle/>
                    <a:p>
                      <a:pPr marL="171450" indent="-171450" algn="l" fontAlgn="b">
                        <a:buFont typeface="Arial" panose="020B0604020202020204" pitchFamily="34" charset="0"/>
                        <a:buChar char="•"/>
                      </a:pPr>
                      <a:endParaRPr lang="fr-FR" sz="2000" b="0" i="0" u="none" strike="noStrike" dirty="0">
                        <a:effectLst/>
                        <a:latin typeface="Arial" panose="020B0604020202020204" pitchFamily="34" charset="0"/>
                      </a:endParaRPr>
                    </a:p>
                  </a:txBody>
                  <a:tcPr marL="12700" marR="12700" marT="12700" marB="0" anchor="b">
                    <a:noFill/>
                  </a:tcPr>
                </a:tc>
                <a:extLst>
                  <a:ext uri="{0D108BD9-81ED-4DB2-BD59-A6C34878D82A}">
                    <a16:rowId xmlns:a16="http://schemas.microsoft.com/office/drawing/2014/main" val="1499790799"/>
                  </a:ext>
                </a:extLst>
              </a:tr>
            </a:tbl>
          </a:graphicData>
        </a:graphic>
      </p:graphicFrame>
      <p:sp>
        <p:nvSpPr>
          <p:cNvPr id="4" name="Title 1"/>
          <p:cNvSpPr txBox="1">
            <a:spLocks/>
          </p:cNvSpPr>
          <p:nvPr>
            <p:custDataLst>
              <p:tags r:id="rId2"/>
            </p:custDataLst>
          </p:nvPr>
        </p:nvSpPr>
        <p:spPr>
          <a:xfrm>
            <a:off x="623392" y="423711"/>
            <a:ext cx="11425269" cy="864096"/>
          </a:xfrm>
          <a:prstGeom prst="rect">
            <a:avLst/>
          </a:prstGeom>
        </p:spPr>
        <p:txBody>
          <a:bodyPr/>
          <a:lstStyle>
            <a:defPPr>
              <a:defRPr lang="en-US"/>
            </a:defPPr>
            <a:lvl1pPr defTabSz="342900">
              <a:spcBef>
                <a:spcPct val="0"/>
              </a:spcBef>
              <a:buNone/>
              <a:defRPr sz="2800" b="0" i="0" u="none" strike="noStrike" spc="0" baseline="0">
                <a:solidFill>
                  <a:sysClr val="windowText" lastClr="000000">
                    <a:lumMod val="65000"/>
                    <a:lumOff val="35000"/>
                  </a:sysClr>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CA" sz="3500" b="1" dirty="0">
                <a:solidFill>
                  <a:schemeClr val="tx1"/>
                </a:solidFill>
                <a:latin typeface="Roboto" pitchFamily="2" charset="0"/>
                <a:ea typeface="Roboto" pitchFamily="2" charset="0"/>
              </a:rPr>
              <a:t>Témoignages : la recherche</a:t>
            </a:r>
          </a:p>
        </p:txBody>
      </p:sp>
      <p:pic>
        <p:nvPicPr>
          <p:cNvPr id="7" name="Picture 6">
            <a:extLst>
              <a:ext uri="{FF2B5EF4-FFF2-40B4-BE49-F238E27FC236}">
                <a16:creationId xmlns:a16="http://schemas.microsoft.com/office/drawing/2014/main" id="{F25299F3-DBC9-DD40-B917-C5C2F996C56C}"/>
              </a:ext>
            </a:extLst>
          </p:cNvPr>
          <p:cNvPicPr>
            <a:picLocks noChangeAspect="1"/>
          </p:cNvPicPr>
          <p:nvPr>
            <p:custDataLst>
              <p:tags r:id="rId3"/>
            </p:custDataLst>
          </p:nvPr>
        </p:nvPicPr>
        <p:blipFill rotWithShape="1">
          <a:blip r:embed="rId6">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pic>
        <p:nvPicPr>
          <p:cNvPr id="3" name="Picture 2">
            <a:extLst>
              <a:ext uri="{FF2B5EF4-FFF2-40B4-BE49-F238E27FC236}">
                <a16:creationId xmlns:a16="http://schemas.microsoft.com/office/drawing/2014/main" id="{D8E6537F-6323-8348-895C-85BBB9D0DFA0}"/>
              </a:ext>
            </a:extLst>
          </p:cNvPr>
          <p:cNvPicPr>
            <a:picLocks noChangeAspect="1"/>
          </p:cNvPicPr>
          <p:nvPr>
            <p:custDataLst>
              <p:tags r:id="rId4"/>
            </p:custDataLst>
          </p:nvPr>
        </p:nvPicPr>
        <p:blipFill>
          <a:blip r:embed="rId7">
            <a:extLst>
              <a:ext uri="{28A0092B-C50C-407E-A947-70E740481C1C}">
                <a14:useLocalDpi xmlns:a14="http://schemas.microsoft.com/office/drawing/2010/main" val="0"/>
              </a:ext>
            </a:extLst>
          </a:blip>
          <a:stretch>
            <a:fillRect/>
          </a:stretch>
        </p:blipFill>
        <p:spPr>
          <a:xfrm>
            <a:off x="7257663" y="4629566"/>
            <a:ext cx="1912772" cy="1722552"/>
          </a:xfrm>
          <a:prstGeom prst="rect">
            <a:avLst/>
          </a:prstGeom>
        </p:spPr>
      </p:pic>
    </p:spTree>
    <p:extLst>
      <p:ext uri="{BB962C8B-B14F-4D97-AF65-F5344CB8AC3E}">
        <p14:creationId xmlns:p14="http://schemas.microsoft.com/office/powerpoint/2010/main" val="28459487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94AD-D8FB-41F1-9680-176C2A81B94B}"/>
              </a:ext>
            </a:extLst>
          </p:cNvPr>
          <p:cNvSpPr>
            <a:spLocks noGrp="1"/>
          </p:cNvSpPr>
          <p:nvPr>
            <p:ph type="title" idx="4294967295"/>
            <p:custDataLst>
              <p:tags r:id="rId1"/>
            </p:custDataLst>
          </p:nvPr>
        </p:nvSpPr>
        <p:spPr>
          <a:xfrm>
            <a:off x="877329" y="815975"/>
            <a:ext cx="8596313" cy="1320800"/>
          </a:xfrm>
        </p:spPr>
        <p:txBody>
          <a:bodyPr>
            <a:normAutofit/>
          </a:bodyPr>
          <a:lstStyle/>
          <a:p>
            <a:pPr defTabSz="342900"/>
            <a:r>
              <a:rPr lang="fr-CA" sz="3500" b="1" dirty="0">
                <a:solidFill>
                  <a:schemeClr val="tx1"/>
                </a:solidFill>
                <a:latin typeface="Roboto" pitchFamily="2" charset="0"/>
                <a:ea typeface="Roboto" pitchFamily="2" charset="0"/>
                <a:cs typeface="+mn-cs"/>
              </a:rPr>
              <a:t>Remerciements</a:t>
            </a:r>
          </a:p>
        </p:txBody>
      </p:sp>
      <p:sp>
        <p:nvSpPr>
          <p:cNvPr id="3" name="Content Placeholder 2">
            <a:extLst>
              <a:ext uri="{FF2B5EF4-FFF2-40B4-BE49-F238E27FC236}">
                <a16:creationId xmlns:a16="http://schemas.microsoft.com/office/drawing/2014/main" id="{02122B8B-572A-4C22-9266-A2109B0A8C1A}"/>
              </a:ext>
            </a:extLst>
          </p:cNvPr>
          <p:cNvSpPr>
            <a:spLocks noGrp="1"/>
          </p:cNvSpPr>
          <p:nvPr>
            <p:ph idx="4294967295"/>
            <p:custDataLst>
              <p:tags r:id="rId2"/>
            </p:custDataLst>
          </p:nvPr>
        </p:nvSpPr>
        <p:spPr>
          <a:xfrm>
            <a:off x="877329" y="1938166"/>
            <a:ext cx="8596313" cy="3881437"/>
          </a:xfrm>
        </p:spPr>
        <p:txBody>
          <a:bodyPr>
            <a:normAutofit/>
          </a:bodyPr>
          <a:lstStyle/>
          <a:p>
            <a:pPr marL="0" indent="0" algn="l">
              <a:buNone/>
            </a:pPr>
            <a:r>
              <a:rPr lang="fr-CA" dirty="0">
                <a:solidFill>
                  <a:schemeClr val="tx1"/>
                </a:solidFill>
                <a:latin typeface="Roboto" pitchFamily="2" charset="0"/>
                <a:ea typeface="Roboto" pitchFamily="2" charset="0"/>
              </a:rPr>
              <a:t>Nous souhaitons remercier tous les membres du personnel postsecondaire qui ont participé à notre enquête, des professeurs et des enseignants aux titulaires d’un doctorat et aux </a:t>
            </a:r>
            <a:r>
              <a:rPr lang="fr-CA" dirty="0" err="1">
                <a:solidFill>
                  <a:schemeClr val="tx1"/>
                </a:solidFill>
                <a:latin typeface="Roboto" pitchFamily="2" charset="0"/>
                <a:ea typeface="Roboto" pitchFamily="2" charset="0"/>
              </a:rPr>
              <a:t>post-doctorants</a:t>
            </a:r>
            <a:r>
              <a:rPr lang="fr-CA" dirty="0">
                <a:solidFill>
                  <a:schemeClr val="tx1"/>
                </a:solidFill>
                <a:latin typeface="Roboto" pitchFamily="2" charset="0"/>
                <a:ea typeface="Roboto" pitchFamily="2" charset="0"/>
              </a:rPr>
              <a:t>, en passant par le personnel de soutien </a:t>
            </a:r>
            <a:r>
              <a:rPr lang="fr-CA" sz="1800" b="0" i="0" u="none" strike="noStrike" baseline="0" dirty="0">
                <a:solidFill>
                  <a:schemeClr val="tx1"/>
                </a:solidFill>
                <a:latin typeface="Roboto" pitchFamily="2" charset="0"/>
                <a:ea typeface="Roboto" pitchFamily="2" charset="0"/>
              </a:rPr>
              <a:t>administratif et le personnel technique ainsi que les bibliothécaires et les archivistes. Nous tenons également à remercier les associations de personnel académique qui nous ont aidés à distribuer cette enquête à travers tout </a:t>
            </a:r>
            <a:r>
              <a:rPr lang="fr-CA" dirty="0">
                <a:solidFill>
                  <a:schemeClr val="tx1"/>
                </a:solidFill>
                <a:latin typeface="Roboto" pitchFamily="2" charset="0"/>
                <a:ea typeface="Roboto" pitchFamily="2" charset="0"/>
              </a:rPr>
              <a:t>le Canada</a:t>
            </a:r>
            <a:r>
              <a:rPr lang="fr-CA" sz="1800" b="0" i="0" u="none" strike="noStrike" baseline="0" dirty="0">
                <a:solidFill>
                  <a:schemeClr val="tx1"/>
                </a:solidFill>
                <a:latin typeface="Roboto" pitchFamily="2" charset="0"/>
                <a:ea typeface="Roboto" pitchFamily="2" charset="0"/>
              </a:rPr>
              <a:t>. </a:t>
            </a:r>
          </a:p>
          <a:p>
            <a:pPr marL="0" indent="0" algn="l">
              <a:buNone/>
            </a:pPr>
            <a:endParaRPr lang="en-US" dirty="0">
              <a:solidFill>
                <a:schemeClr val="tx1"/>
              </a:solidFill>
              <a:latin typeface="NotoSans"/>
            </a:endParaRPr>
          </a:p>
        </p:txBody>
      </p:sp>
    </p:spTree>
    <p:extLst>
      <p:ext uri="{BB962C8B-B14F-4D97-AF65-F5344CB8AC3E}">
        <p14:creationId xmlns:p14="http://schemas.microsoft.com/office/powerpoint/2010/main" val="85954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custDataLst>
              <p:tags r:id="rId1"/>
            </p:custDataLst>
          </p:nvPr>
        </p:nvSpPr>
        <p:spPr bwMode="auto">
          <a:xfrm>
            <a:off x="727788" y="1797784"/>
            <a:ext cx="993351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fr-FR" sz="5400" b="1" dirty="0">
                <a:latin typeface="Times" charset="0"/>
                <a:ea typeface="ヒラギノ角ゴ Pro W3" charset="0"/>
              </a:rPr>
              <a:t>Qui a répondu à cette enquête?</a:t>
            </a:r>
          </a:p>
        </p:txBody>
      </p:sp>
      <p:pic>
        <p:nvPicPr>
          <p:cNvPr id="4" name="Picture 3">
            <a:extLst>
              <a:ext uri="{FF2B5EF4-FFF2-40B4-BE49-F238E27FC236}">
                <a16:creationId xmlns:a16="http://schemas.microsoft.com/office/drawing/2014/main" id="{19A563BB-A95F-8947-9227-38399DF005E3}"/>
              </a:ext>
            </a:extLst>
          </p:cNvPr>
          <p:cNvPicPr>
            <a:picLocks noChangeAspect="1"/>
          </p:cNvPicPr>
          <p:nvPr>
            <p:custDataLst>
              <p:tags r:id="rId2"/>
            </p:custDataLst>
          </p:nvPr>
        </p:nvPicPr>
        <p:blipFill>
          <a:blip r:embed="rId4">
            <a:extLst>
              <a:ext uri="{28A0092B-C50C-407E-A947-70E740481C1C}">
                <a14:useLocalDpi xmlns:a14="http://schemas.microsoft.com/office/drawing/2010/main" val="0"/>
              </a:ext>
            </a:extLst>
          </a:blip>
          <a:stretch>
            <a:fillRect/>
          </a:stretch>
        </p:blipFill>
        <p:spPr>
          <a:xfrm>
            <a:off x="7496697" y="2891529"/>
            <a:ext cx="2476500" cy="1663700"/>
          </a:xfrm>
          <a:prstGeom prst="rect">
            <a:avLst/>
          </a:prstGeom>
        </p:spPr>
      </p:pic>
    </p:spTree>
    <p:extLst>
      <p:ext uri="{BB962C8B-B14F-4D97-AF65-F5344CB8AC3E}">
        <p14:creationId xmlns:p14="http://schemas.microsoft.com/office/powerpoint/2010/main" val="145877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36EE405-6200-44D7-BDF4-26ED9434FDF8}"/>
              </a:ext>
            </a:extLst>
          </p:cNvPr>
          <p:cNvSpPr txBox="1">
            <a:spLocks/>
          </p:cNvSpPr>
          <p:nvPr>
            <p:custDataLst>
              <p:tags r:id="rId1"/>
            </p:custDataLst>
          </p:nvPr>
        </p:nvSpPr>
        <p:spPr>
          <a:xfrm>
            <a:off x="840792" y="383058"/>
            <a:ext cx="10548775" cy="1408420"/>
          </a:xfrm>
          <a:prstGeom prst="rect">
            <a:avLst/>
          </a:prstGeom>
        </p:spPr>
        <p:txBody>
          <a:bodyPr/>
          <a:lstStyle>
            <a:defPPr>
              <a:defRPr lang="en-US"/>
            </a:defPPr>
            <a:lvl1pPr defTabSz="342900">
              <a:spcBef>
                <a:spcPct val="0"/>
              </a:spcBef>
              <a:buNone/>
              <a:defRPr sz="3500" b="0" i="0" u="none" strike="noStrike" spc="0" baseline="0"/>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CA" b="1" dirty="0">
                <a:latin typeface="Roboto" pitchFamily="2" charset="0"/>
                <a:ea typeface="Roboto" pitchFamily="2" charset="0"/>
              </a:rPr>
              <a:t>La grande majorité des répondants étaient des professeurs et des enseignants.</a:t>
            </a:r>
          </a:p>
        </p:txBody>
      </p:sp>
      <p:graphicFrame>
        <p:nvGraphicFramePr>
          <p:cNvPr id="5" name="Content Placeholder 5">
            <a:extLst>
              <a:ext uri="{FF2B5EF4-FFF2-40B4-BE49-F238E27FC236}">
                <a16:creationId xmlns:a16="http://schemas.microsoft.com/office/drawing/2014/main" id="{7AB0A613-DEE2-4088-8A47-9ACA7CE111B2}"/>
              </a:ext>
            </a:extLst>
          </p:cNvPr>
          <p:cNvGraphicFramePr>
            <a:graphicFrameLocks/>
          </p:cNvGraphicFramePr>
          <p:nvPr>
            <p:custDataLst>
              <p:tags r:id="rId2"/>
            </p:custDataLst>
            <p:extLst>
              <p:ext uri="{D42A27DB-BD31-4B8C-83A1-F6EECF244321}">
                <p14:modId xmlns:p14="http://schemas.microsoft.com/office/powerpoint/2010/main" val="3121712250"/>
              </p:ext>
            </p:extLst>
          </p:nvPr>
        </p:nvGraphicFramePr>
        <p:xfrm>
          <a:off x="531872" y="1707583"/>
          <a:ext cx="10819335" cy="4283094"/>
        </p:xfrm>
        <a:graphic>
          <a:graphicData uri="http://schemas.openxmlformats.org/drawingml/2006/chart">
            <c:chart xmlns:c="http://schemas.openxmlformats.org/drawingml/2006/chart" xmlns:r="http://schemas.openxmlformats.org/officeDocument/2006/relationships" r:id="rId5"/>
          </a:graphicData>
        </a:graphic>
      </p:graphicFrame>
      <p:pic>
        <p:nvPicPr>
          <p:cNvPr id="4" name="Picture 3">
            <a:extLst>
              <a:ext uri="{FF2B5EF4-FFF2-40B4-BE49-F238E27FC236}">
                <a16:creationId xmlns:a16="http://schemas.microsoft.com/office/drawing/2014/main" id="{3A7F286B-88EB-4848-B921-2319FC49DAB2}"/>
              </a:ext>
            </a:extLst>
          </p:cNvPr>
          <p:cNvPicPr>
            <a:picLocks noChangeAspect="1"/>
          </p:cNvPicPr>
          <p:nvPr>
            <p:custDataLst>
              <p:tags r:id="rId3"/>
            </p:custDataLst>
          </p:nvPr>
        </p:nvPicPr>
        <p:blipFill rotWithShape="1">
          <a:blip r:embed="rId6">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3131174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2" name="Title 1"/>
          <p:cNvSpPr txBox="1">
            <a:spLocks/>
          </p:cNvSpPr>
          <p:nvPr>
            <p:custDataLst>
              <p:tags r:id="rId1"/>
            </p:custDataLst>
          </p:nvPr>
        </p:nvSpPr>
        <p:spPr>
          <a:xfrm>
            <a:off x="677335" y="609600"/>
            <a:ext cx="10699252" cy="611155"/>
          </a:xfrm>
          <a:prstGeom prst="rect">
            <a:avLst/>
          </a:prstGeom>
          <a:ln>
            <a:noFill/>
          </a:ln>
        </p:spPr>
        <p:txBody>
          <a:bodyPr/>
          <a:lstStyle>
            <a:defPPr>
              <a:defRPr lang="en-US"/>
            </a:defPPr>
            <a:lvl1pPr defTabSz="342900">
              <a:spcBef>
                <a:spcPct val="0"/>
              </a:spcBef>
              <a:buNone/>
              <a:defRPr sz="3500" b="1" i="0" u="none" strike="noStrike" spc="0" baseline="0">
                <a:latin typeface="Roboto" pitchFamily="2" charset="0"/>
                <a:ea typeface="Roboto" pitchFamily="2"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fr-CA" dirty="0"/>
              <a:t>Les membres du personnel à temps plein ont été les plus nombreux à répondre.</a:t>
            </a:r>
          </a:p>
        </p:txBody>
      </p:sp>
      <p:graphicFrame>
        <p:nvGraphicFramePr>
          <p:cNvPr id="4" name="Content Placeholder 5">
            <a:extLst>
              <a:ext uri="{FF2B5EF4-FFF2-40B4-BE49-F238E27FC236}">
                <a16:creationId xmlns:a16="http://schemas.microsoft.com/office/drawing/2014/main" id="{24869313-8A52-47F1-BBCC-F0E29E777467}"/>
              </a:ext>
            </a:extLst>
          </p:cNvPr>
          <p:cNvGraphicFramePr>
            <a:graphicFrameLocks/>
          </p:cNvGraphicFramePr>
          <p:nvPr>
            <p:custDataLst>
              <p:tags r:id="rId2"/>
            </p:custDataLst>
            <p:extLst>
              <p:ext uri="{D42A27DB-BD31-4B8C-83A1-F6EECF244321}">
                <p14:modId xmlns:p14="http://schemas.microsoft.com/office/powerpoint/2010/main" val="2525300009"/>
              </p:ext>
            </p:extLst>
          </p:nvPr>
        </p:nvGraphicFramePr>
        <p:xfrm>
          <a:off x="1716448" y="1962265"/>
          <a:ext cx="8230741" cy="3716373"/>
        </p:xfrm>
        <a:graphic>
          <a:graphicData uri="http://schemas.openxmlformats.org/drawingml/2006/chart">
            <c:chart xmlns:c="http://schemas.openxmlformats.org/drawingml/2006/chart" xmlns:r="http://schemas.openxmlformats.org/officeDocument/2006/relationships" r:id="rId5"/>
          </a:graphicData>
        </a:graphic>
      </p:graphicFrame>
      <p:pic>
        <p:nvPicPr>
          <p:cNvPr id="5" name="Picture 4">
            <a:extLst>
              <a:ext uri="{FF2B5EF4-FFF2-40B4-BE49-F238E27FC236}">
                <a16:creationId xmlns:a16="http://schemas.microsoft.com/office/drawing/2014/main" id="{D583EF74-2803-C24D-AC7D-40B243EC961A}"/>
              </a:ext>
            </a:extLst>
          </p:cNvPr>
          <p:cNvPicPr>
            <a:picLocks noChangeAspect="1"/>
          </p:cNvPicPr>
          <p:nvPr>
            <p:custDataLst>
              <p:tags r:id="rId3"/>
            </p:custDataLst>
          </p:nvPr>
        </p:nvPicPr>
        <p:blipFill rotWithShape="1">
          <a:blip r:embed="rId6">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58875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graphicFrame>
        <p:nvGraphicFramePr>
          <p:cNvPr id="3" name="Content Placeholder 5">
            <a:extLst>
              <a:ext uri="{FF2B5EF4-FFF2-40B4-BE49-F238E27FC236}">
                <a16:creationId xmlns:a16="http://schemas.microsoft.com/office/drawing/2014/main" id="{428ED4A4-78F2-4327-845B-4B2FEE0CBFB9}"/>
              </a:ext>
            </a:extLst>
          </p:cNvPr>
          <p:cNvGraphicFramePr>
            <a:graphicFrameLocks/>
          </p:cNvGraphicFramePr>
          <p:nvPr>
            <p:custDataLst>
              <p:tags r:id="rId1"/>
            </p:custDataLst>
            <p:extLst>
              <p:ext uri="{D42A27DB-BD31-4B8C-83A1-F6EECF244321}">
                <p14:modId xmlns:p14="http://schemas.microsoft.com/office/powerpoint/2010/main" val="3927767034"/>
              </p:ext>
            </p:extLst>
          </p:nvPr>
        </p:nvGraphicFramePr>
        <p:xfrm>
          <a:off x="233266" y="915566"/>
          <a:ext cx="8854750" cy="5028034"/>
        </p:xfrm>
        <a:graphic>
          <a:graphicData uri="http://schemas.openxmlformats.org/drawingml/2006/chart">
            <c:chart xmlns:c="http://schemas.openxmlformats.org/drawingml/2006/chart" xmlns:r="http://schemas.openxmlformats.org/officeDocument/2006/relationships" r:id="rId6"/>
          </a:graphicData>
        </a:graphic>
      </p:graphicFrame>
      <p:sp>
        <p:nvSpPr>
          <p:cNvPr id="5" name="Title 1">
            <a:extLst>
              <a:ext uri="{FF2B5EF4-FFF2-40B4-BE49-F238E27FC236}">
                <a16:creationId xmlns:a16="http://schemas.microsoft.com/office/drawing/2014/main" id="{84479675-C6FF-4FFA-931A-78ABC30669A6}"/>
              </a:ext>
            </a:extLst>
          </p:cNvPr>
          <p:cNvSpPr txBox="1">
            <a:spLocks/>
          </p:cNvSpPr>
          <p:nvPr>
            <p:custDataLst>
              <p:tags r:id="rId2"/>
            </p:custDataLst>
          </p:nvPr>
        </p:nvSpPr>
        <p:spPr>
          <a:xfrm>
            <a:off x="508001" y="457200"/>
            <a:ext cx="8024439" cy="458366"/>
          </a:xfrm>
          <a:prstGeom prst="rect">
            <a:avLst/>
          </a:prstGeom>
          <a:ln>
            <a:noFill/>
          </a:ln>
        </p:spPr>
        <p:txBody>
          <a:bodyPr/>
          <a:lstStyle>
            <a:defPPr>
              <a:defRPr lang="en-US"/>
            </a:defPPr>
            <a:lvl1pPr defTabSz="342900">
              <a:spcBef>
                <a:spcPct val="0"/>
              </a:spcBef>
              <a:buNone/>
              <a:defRPr sz="2800" b="0" i="0" u="none" strike="noStrike" spc="0" baseline="0">
                <a:solidFill>
                  <a:sysClr val="windowText" lastClr="000000">
                    <a:lumMod val="65000"/>
                    <a:lumOff val="35000"/>
                  </a:sysClr>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CA" sz="3500" b="1" dirty="0">
                <a:solidFill>
                  <a:schemeClr val="tx1"/>
                </a:solidFill>
                <a:latin typeface="Roboto" pitchFamily="2" charset="0"/>
                <a:ea typeface="Roboto" pitchFamily="2" charset="0"/>
              </a:rPr>
              <a:t>Les provinces</a:t>
            </a:r>
          </a:p>
        </p:txBody>
      </p:sp>
      <p:sp>
        <p:nvSpPr>
          <p:cNvPr id="9" name="TextBox 8">
            <a:extLst>
              <a:ext uri="{FF2B5EF4-FFF2-40B4-BE49-F238E27FC236}">
                <a16:creationId xmlns:a16="http://schemas.microsoft.com/office/drawing/2014/main" id="{F0CC6A9C-8F69-469B-B128-6915E9028E3C}"/>
              </a:ext>
            </a:extLst>
          </p:cNvPr>
          <p:cNvSpPr txBox="1"/>
          <p:nvPr>
            <p:custDataLst>
              <p:tags r:id="rId3"/>
            </p:custDataLst>
          </p:nvPr>
        </p:nvSpPr>
        <p:spPr>
          <a:xfrm>
            <a:off x="7125730" y="4604767"/>
            <a:ext cx="4694816" cy="1477328"/>
          </a:xfrm>
          <a:prstGeom prst="rect">
            <a:avLst/>
          </a:prstGeom>
          <a:noFill/>
        </p:spPr>
        <p:txBody>
          <a:bodyPr wrap="square" rtlCol="0">
            <a:spAutoFit/>
          </a:bodyPr>
          <a:lstStyle/>
          <a:p>
            <a:r>
              <a:rPr lang="fr-CA" dirty="0">
                <a:latin typeface="Roboto" pitchFamily="2" charset="0"/>
                <a:ea typeface="Roboto" pitchFamily="2" charset="0"/>
              </a:rPr>
              <a:t>Comprend les répondants de 90 universités (73 % des répondants) et de 80 collèges, instituts et écoles polytechniques (27 % des répondants)</a:t>
            </a:r>
          </a:p>
          <a:p>
            <a:endParaRPr lang="en-US" dirty="0"/>
          </a:p>
        </p:txBody>
      </p:sp>
      <p:pic>
        <p:nvPicPr>
          <p:cNvPr id="7" name="Picture 6">
            <a:extLst>
              <a:ext uri="{FF2B5EF4-FFF2-40B4-BE49-F238E27FC236}">
                <a16:creationId xmlns:a16="http://schemas.microsoft.com/office/drawing/2014/main" id="{36971586-25B3-B648-A95F-9A7D04C1721B}"/>
              </a:ext>
            </a:extLst>
          </p:cNvPr>
          <p:cNvPicPr>
            <a:picLocks noChangeAspect="1"/>
          </p:cNvPicPr>
          <p:nvPr>
            <p:custDataLst>
              <p:tags r:id="rId4"/>
            </p:custDataLst>
          </p:nvPr>
        </p:nvPicPr>
        <p:blipFill rotWithShape="1">
          <a:blip r:embed="rId7">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1250646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29A57-EC35-4005-8C53-9F2F5A7FB5E4}"/>
              </a:ext>
            </a:extLst>
          </p:cNvPr>
          <p:cNvSpPr>
            <a:spLocks noGrp="1"/>
          </p:cNvSpPr>
          <p:nvPr>
            <p:ph type="title" idx="4294967295"/>
            <p:custDataLst>
              <p:tags r:id="rId1"/>
            </p:custDataLst>
          </p:nvPr>
        </p:nvSpPr>
        <p:spPr>
          <a:xfrm>
            <a:off x="473953" y="358775"/>
            <a:ext cx="10183813" cy="1320800"/>
          </a:xfrm>
        </p:spPr>
        <p:txBody>
          <a:bodyPr>
            <a:normAutofit fontScale="90000"/>
          </a:bodyPr>
          <a:lstStyle/>
          <a:p>
            <a:pPr defTabSz="342900"/>
            <a:r>
              <a:rPr lang="fr-CA" sz="3000" b="1" dirty="0">
                <a:solidFill>
                  <a:schemeClr val="tx1"/>
                </a:solidFill>
                <a:latin typeface="Roboto" pitchFamily="2" charset="0"/>
                <a:ea typeface="Roboto" pitchFamily="2" charset="0"/>
                <a:cs typeface="+mn-cs"/>
              </a:rPr>
              <a:t>Profil démographique : davantage de répondants se sont identifiés comme des femmes; peu d’entre eux appartenaient à une cohorte d’âge plus jeune.</a:t>
            </a:r>
          </a:p>
        </p:txBody>
      </p:sp>
      <p:sp>
        <p:nvSpPr>
          <p:cNvPr id="3" name="Text Placeholder 2">
            <a:extLst>
              <a:ext uri="{FF2B5EF4-FFF2-40B4-BE49-F238E27FC236}">
                <a16:creationId xmlns:a16="http://schemas.microsoft.com/office/drawing/2014/main" id="{E93E9F30-7CB0-4ED5-919C-28418243F3A0}"/>
              </a:ext>
            </a:extLst>
          </p:cNvPr>
          <p:cNvSpPr>
            <a:spLocks noGrp="1"/>
          </p:cNvSpPr>
          <p:nvPr>
            <p:ph type="body" idx="4294967295"/>
            <p:custDataLst>
              <p:tags r:id="rId2"/>
            </p:custDataLst>
          </p:nvPr>
        </p:nvSpPr>
        <p:spPr>
          <a:xfrm>
            <a:off x="840259" y="1679575"/>
            <a:ext cx="4186237" cy="623887"/>
          </a:xfrm>
        </p:spPr>
        <p:txBody>
          <a:bodyPr/>
          <a:lstStyle/>
          <a:p>
            <a:pPr marL="0" indent="0" algn="ctr">
              <a:buNone/>
            </a:pPr>
            <a:r>
              <a:rPr lang="fr-CA" b="1" dirty="0">
                <a:solidFill>
                  <a:schemeClr val="tx1"/>
                </a:solidFill>
                <a:latin typeface="Roboto" pitchFamily="2" charset="0"/>
                <a:ea typeface="Roboto" pitchFamily="2" charset="0"/>
              </a:rPr>
              <a:t>Genre</a:t>
            </a:r>
          </a:p>
        </p:txBody>
      </p:sp>
      <p:graphicFrame>
        <p:nvGraphicFramePr>
          <p:cNvPr id="9" name="Content Placeholder 8">
            <a:extLst>
              <a:ext uri="{FF2B5EF4-FFF2-40B4-BE49-F238E27FC236}">
                <a16:creationId xmlns:a16="http://schemas.microsoft.com/office/drawing/2014/main" id="{8BA7CEA8-A4BF-45FE-B75B-3A757A540CD0}"/>
              </a:ext>
            </a:extLst>
          </p:cNvPr>
          <p:cNvGraphicFramePr>
            <a:graphicFrameLocks noGrp="1"/>
          </p:cNvGraphicFramePr>
          <p:nvPr>
            <p:ph sz="half" idx="4294967295"/>
            <p:custDataLst>
              <p:tags r:id="rId3"/>
            </p:custDataLst>
            <p:extLst>
              <p:ext uri="{D42A27DB-BD31-4B8C-83A1-F6EECF244321}">
                <p14:modId xmlns:p14="http://schemas.microsoft.com/office/powerpoint/2010/main" val="828654211"/>
              </p:ext>
            </p:extLst>
          </p:nvPr>
        </p:nvGraphicFramePr>
        <p:xfrm>
          <a:off x="667544" y="1991519"/>
          <a:ext cx="4540250" cy="4411662"/>
        </p:xfrm>
        <a:graphic>
          <a:graphicData uri="http://schemas.openxmlformats.org/drawingml/2006/chart">
            <c:chart xmlns:c="http://schemas.openxmlformats.org/drawingml/2006/chart" xmlns:r="http://schemas.openxmlformats.org/officeDocument/2006/relationships" r:id="rId8"/>
          </a:graphicData>
        </a:graphic>
      </p:graphicFrame>
      <p:sp>
        <p:nvSpPr>
          <p:cNvPr id="14" name="Text Placeholder 13">
            <a:extLst>
              <a:ext uri="{FF2B5EF4-FFF2-40B4-BE49-F238E27FC236}">
                <a16:creationId xmlns:a16="http://schemas.microsoft.com/office/drawing/2014/main" id="{F3B107E4-6F8C-4F11-A0F9-1AB33A33D2B8}"/>
              </a:ext>
            </a:extLst>
          </p:cNvPr>
          <p:cNvSpPr>
            <a:spLocks noGrp="1"/>
          </p:cNvSpPr>
          <p:nvPr>
            <p:ph type="body" sz="quarter" idx="4294967295"/>
            <p:custDataLst>
              <p:tags r:id="rId4"/>
            </p:custDataLst>
          </p:nvPr>
        </p:nvSpPr>
        <p:spPr>
          <a:xfrm>
            <a:off x="6411741" y="1679575"/>
            <a:ext cx="4940000" cy="623888"/>
          </a:xfrm>
        </p:spPr>
        <p:txBody>
          <a:bodyPr/>
          <a:lstStyle/>
          <a:p>
            <a:pPr marL="0" indent="0" algn="ctr">
              <a:buNone/>
            </a:pPr>
            <a:r>
              <a:rPr lang="fr-CA" b="1" dirty="0">
                <a:solidFill>
                  <a:schemeClr val="tx1"/>
                </a:solidFill>
              </a:rPr>
              <a:t>Âge</a:t>
            </a:r>
          </a:p>
        </p:txBody>
      </p:sp>
      <p:graphicFrame>
        <p:nvGraphicFramePr>
          <p:cNvPr id="6" name="Content Placeholder 5">
            <a:extLst>
              <a:ext uri="{FF2B5EF4-FFF2-40B4-BE49-F238E27FC236}">
                <a16:creationId xmlns:a16="http://schemas.microsoft.com/office/drawing/2014/main" id="{A45EC023-8E63-4024-B480-A06B4C5F15F2}"/>
              </a:ext>
            </a:extLst>
          </p:cNvPr>
          <p:cNvGraphicFramePr>
            <a:graphicFrameLocks noGrp="1"/>
          </p:cNvGraphicFramePr>
          <p:nvPr>
            <p:ph sz="quarter" idx="4294967295"/>
            <p:custDataLst>
              <p:tags r:id="rId5"/>
            </p:custDataLst>
            <p:extLst>
              <p:ext uri="{D42A27DB-BD31-4B8C-83A1-F6EECF244321}">
                <p14:modId xmlns:p14="http://schemas.microsoft.com/office/powerpoint/2010/main" val="2031995376"/>
              </p:ext>
            </p:extLst>
          </p:nvPr>
        </p:nvGraphicFramePr>
        <p:xfrm>
          <a:off x="6282531" y="2120106"/>
          <a:ext cx="5241925" cy="4283075"/>
        </p:xfrm>
        <a:graphic>
          <a:graphicData uri="http://schemas.openxmlformats.org/drawingml/2006/chart">
            <c:chart xmlns:c="http://schemas.openxmlformats.org/drawingml/2006/chart" xmlns:r="http://schemas.openxmlformats.org/officeDocument/2006/relationships" r:id="rId9"/>
          </a:graphicData>
        </a:graphic>
      </p:graphicFrame>
      <p:pic>
        <p:nvPicPr>
          <p:cNvPr id="12" name="Picture 11">
            <a:extLst>
              <a:ext uri="{FF2B5EF4-FFF2-40B4-BE49-F238E27FC236}">
                <a16:creationId xmlns:a16="http://schemas.microsoft.com/office/drawing/2014/main" id="{F7481086-00A7-9B45-9F44-12D532386601}"/>
              </a:ext>
            </a:extLst>
          </p:cNvPr>
          <p:cNvPicPr>
            <a:picLocks noChangeAspect="1"/>
          </p:cNvPicPr>
          <p:nvPr>
            <p:custDataLst>
              <p:tags r:id="rId6"/>
            </p:custDataLst>
          </p:nvPr>
        </p:nvPicPr>
        <p:blipFill rotWithShape="1">
          <a:blip r:embed="rId10">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spTree>
    <p:extLst>
      <p:ext uri="{BB962C8B-B14F-4D97-AF65-F5344CB8AC3E}">
        <p14:creationId xmlns:p14="http://schemas.microsoft.com/office/powerpoint/2010/main" val="2966023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79000">
              <a:schemeClr val="accent1">
                <a:lumMod val="5000"/>
                <a:lumOff val="95000"/>
              </a:schemeClr>
            </a:gs>
            <a:gs pos="100000">
              <a:schemeClr val="accent1">
                <a:lumMod val="30000"/>
                <a:lumOff val="70000"/>
                <a:alpha val="23000"/>
              </a:schemeClr>
            </a:gs>
          </a:gsLst>
          <a:lin ang="5400000" scaled="1"/>
        </a:gra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76D5C8E6-C9BC-49ED-B006-E8593C9C76B3}"/>
              </a:ext>
            </a:extLst>
          </p:cNvPr>
          <p:cNvSpPr>
            <a:spLocks noGrp="1"/>
          </p:cNvSpPr>
          <p:nvPr>
            <p:ph sz="quarter" idx="4294967295"/>
            <p:custDataLst>
              <p:tags r:id="rId1"/>
            </p:custDataLst>
          </p:nvPr>
        </p:nvSpPr>
        <p:spPr>
          <a:xfrm>
            <a:off x="936406" y="2071947"/>
            <a:ext cx="2733551" cy="576263"/>
          </a:xfrm>
        </p:spPr>
        <p:txBody>
          <a:bodyPr>
            <a:normAutofit/>
          </a:bodyPr>
          <a:lstStyle/>
          <a:p>
            <a:pPr marL="0" indent="0">
              <a:buNone/>
            </a:pPr>
            <a:r>
              <a:rPr lang="fr-CA" b="1" dirty="0">
                <a:solidFill>
                  <a:schemeClr val="tx1"/>
                </a:solidFill>
                <a:latin typeface="Roboto" pitchFamily="2" charset="0"/>
                <a:ea typeface="Roboto" pitchFamily="2" charset="0"/>
              </a:rPr>
              <a:t>Handicap / déficience</a:t>
            </a:r>
          </a:p>
        </p:txBody>
      </p:sp>
      <p:sp>
        <p:nvSpPr>
          <p:cNvPr id="7" name="Title 1">
            <a:extLst>
              <a:ext uri="{FF2B5EF4-FFF2-40B4-BE49-F238E27FC236}">
                <a16:creationId xmlns:a16="http://schemas.microsoft.com/office/drawing/2014/main" id="{4BCB5792-8211-45EA-8C78-83C72EB428B2}"/>
              </a:ext>
            </a:extLst>
          </p:cNvPr>
          <p:cNvSpPr txBox="1">
            <a:spLocks/>
          </p:cNvSpPr>
          <p:nvPr>
            <p:custDataLst>
              <p:tags r:id="rId2"/>
            </p:custDataLst>
          </p:nvPr>
        </p:nvSpPr>
        <p:spPr>
          <a:xfrm>
            <a:off x="493832" y="501384"/>
            <a:ext cx="10965529" cy="1320800"/>
          </a:xfrm>
          <a:prstGeom prst="rect">
            <a:avLst/>
          </a:prstGeom>
        </p:spPr>
        <p:txBody>
          <a:bodyPr vert="horz" lIns="91440" tIns="45720" rIns="91440" bIns="45720" rtlCol="0" anchor="t">
            <a:normAutofit fontScale="92500" lnSpcReduction="10000"/>
          </a:bodyPr>
          <a:lstStyle>
            <a:lvl1pPr algn="l" defTabSz="457189"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fr-CA" sz="3000" b="1" dirty="0">
                <a:solidFill>
                  <a:schemeClr val="tx1"/>
                </a:solidFill>
                <a:latin typeface="Roboto" pitchFamily="2" charset="0"/>
                <a:ea typeface="Roboto" pitchFamily="2" charset="0"/>
              </a:rPr>
              <a:t>Profil démographique : 9 % des répondants se sont identifiés comme racialisé/autochtone et 22 % comme ayant un handicap/déficience. </a:t>
            </a:r>
          </a:p>
        </p:txBody>
      </p:sp>
      <p:sp>
        <p:nvSpPr>
          <p:cNvPr id="8" name="Text Placeholder 4">
            <a:extLst>
              <a:ext uri="{FF2B5EF4-FFF2-40B4-BE49-F238E27FC236}">
                <a16:creationId xmlns:a16="http://schemas.microsoft.com/office/drawing/2014/main" id="{D960F1A1-A07A-439D-8FB3-880809E3F778}"/>
              </a:ext>
            </a:extLst>
          </p:cNvPr>
          <p:cNvSpPr txBox="1">
            <a:spLocks/>
          </p:cNvSpPr>
          <p:nvPr>
            <p:custDataLst>
              <p:tags r:id="rId3"/>
            </p:custDataLst>
          </p:nvPr>
        </p:nvSpPr>
        <p:spPr>
          <a:xfrm>
            <a:off x="6598511" y="1783815"/>
            <a:ext cx="4463059" cy="576263"/>
          </a:xfrm>
          <a:prstGeom prst="rect">
            <a:avLst/>
          </a:prstGeom>
        </p:spPr>
        <p:txBody>
          <a:bodyPr vert="horz" lIns="91440" tIns="45720" rIns="91440" bIns="45720" rtlCol="0" anchor="b">
            <a:noAutofit/>
          </a:bodyPr>
          <a:lstStyle>
            <a:lvl1pPr marL="0" indent="0" algn="l" defTabSz="457189" rtl="0" eaLnBrk="1" latinLnBrk="0" hangingPunct="1">
              <a:spcBef>
                <a:spcPts val="1000"/>
              </a:spcBef>
              <a:spcAft>
                <a:spcPts val="0"/>
              </a:spcAft>
              <a:buClr>
                <a:schemeClr val="accent1"/>
              </a:buClr>
              <a:buSzPct val="80000"/>
              <a:buFont typeface="Wingdings 3" charset="2"/>
              <a:buNone/>
              <a:defRPr sz="2400" b="0" kern="1200">
                <a:solidFill>
                  <a:schemeClr val="tx1">
                    <a:lumMod val="75000"/>
                    <a:lumOff val="25000"/>
                  </a:schemeClr>
                </a:solidFill>
                <a:latin typeface="+mn-lt"/>
                <a:ea typeface="+mn-ea"/>
                <a:cs typeface="+mn-cs"/>
              </a:defRPr>
            </a:lvl1pPr>
            <a:lvl2pPr marL="457189" indent="0" algn="l" defTabSz="457189" rtl="0" eaLnBrk="1" latinLnBrk="0" hangingPunct="1">
              <a:spcBef>
                <a:spcPts val="1000"/>
              </a:spcBef>
              <a:spcAft>
                <a:spcPts val="0"/>
              </a:spcAft>
              <a:buClr>
                <a:schemeClr val="accent1"/>
              </a:buClr>
              <a:buSzPct val="80000"/>
              <a:buFont typeface="Wingdings 3" charset="2"/>
              <a:buNone/>
              <a:defRPr sz="2000" b="1" kern="1200">
                <a:solidFill>
                  <a:schemeClr val="tx1">
                    <a:lumMod val="75000"/>
                    <a:lumOff val="25000"/>
                  </a:schemeClr>
                </a:solidFill>
                <a:latin typeface="+mn-lt"/>
                <a:ea typeface="+mn-ea"/>
                <a:cs typeface="+mn-cs"/>
              </a:defRPr>
            </a:lvl2pPr>
            <a:lvl3pPr marL="914377" indent="0" algn="l" defTabSz="457189" rtl="0" eaLnBrk="1" latinLnBrk="0" hangingPunct="1">
              <a:spcBef>
                <a:spcPts val="1000"/>
              </a:spcBef>
              <a:spcAft>
                <a:spcPts val="0"/>
              </a:spcAft>
              <a:buClr>
                <a:schemeClr val="accent1"/>
              </a:buClr>
              <a:buSzPct val="80000"/>
              <a:buFont typeface="Wingdings 3" charset="2"/>
              <a:buNone/>
              <a:defRPr sz="1800" b="1" kern="1200">
                <a:solidFill>
                  <a:schemeClr val="tx1">
                    <a:lumMod val="75000"/>
                    <a:lumOff val="25000"/>
                  </a:schemeClr>
                </a:solidFill>
                <a:latin typeface="+mn-lt"/>
                <a:ea typeface="+mn-ea"/>
                <a:cs typeface="+mn-cs"/>
              </a:defRPr>
            </a:lvl3pPr>
            <a:lvl4pPr marL="1371566" indent="0" algn="l" defTabSz="457189"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4pPr>
            <a:lvl5pPr marL="1828754" indent="0" algn="l" defTabSz="457189"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5pPr>
            <a:lvl6pPr marL="2285943" indent="0" algn="l" defTabSz="457189"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6pPr>
            <a:lvl7pPr marL="2743131" indent="0" algn="l" defTabSz="457189"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7pPr>
            <a:lvl8pPr marL="3200320" indent="0" algn="l" defTabSz="457189"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8pPr>
            <a:lvl9pPr marL="3657509" indent="0" algn="l" defTabSz="457189" rtl="0" eaLnBrk="1" latinLnBrk="0" hangingPunct="1">
              <a:spcBef>
                <a:spcPts val="1000"/>
              </a:spcBef>
              <a:spcAft>
                <a:spcPts val="0"/>
              </a:spcAft>
              <a:buClr>
                <a:schemeClr val="accent1"/>
              </a:buClr>
              <a:buSzPct val="80000"/>
              <a:buFont typeface="Wingdings 3" charset="2"/>
              <a:buNone/>
              <a:defRPr sz="1600" b="1" kern="1200">
                <a:solidFill>
                  <a:schemeClr val="tx1">
                    <a:lumMod val="75000"/>
                    <a:lumOff val="25000"/>
                  </a:schemeClr>
                </a:solidFill>
                <a:latin typeface="+mn-lt"/>
                <a:ea typeface="+mn-ea"/>
                <a:cs typeface="+mn-cs"/>
              </a:defRPr>
            </a:lvl9pPr>
          </a:lstStyle>
          <a:p>
            <a:pPr algn="ctr"/>
            <a:r>
              <a:rPr lang="fr-CA" sz="1800" b="1" dirty="0">
                <a:solidFill>
                  <a:schemeClr val="tx1"/>
                </a:solidFill>
                <a:latin typeface="Roboto" pitchFamily="2" charset="0"/>
                <a:ea typeface="Roboto" pitchFamily="2" charset="0"/>
              </a:rPr>
              <a:t>Racialisé(e) et autochtone</a:t>
            </a:r>
          </a:p>
        </p:txBody>
      </p:sp>
      <p:graphicFrame>
        <p:nvGraphicFramePr>
          <p:cNvPr id="9" name="Content Placeholder 11">
            <a:extLst>
              <a:ext uri="{FF2B5EF4-FFF2-40B4-BE49-F238E27FC236}">
                <a16:creationId xmlns:a16="http://schemas.microsoft.com/office/drawing/2014/main" id="{5B37BC6F-5C37-4D24-8503-705FC4FB0EBA}"/>
              </a:ext>
            </a:extLst>
          </p:cNvPr>
          <p:cNvGraphicFramePr>
            <a:graphicFrameLocks/>
          </p:cNvGraphicFramePr>
          <p:nvPr>
            <p:custDataLst>
              <p:tags r:id="rId4"/>
            </p:custDataLst>
            <p:extLst>
              <p:ext uri="{D42A27DB-BD31-4B8C-83A1-F6EECF244321}">
                <p14:modId xmlns:p14="http://schemas.microsoft.com/office/powerpoint/2010/main" val="3740070404"/>
              </p:ext>
            </p:extLst>
          </p:nvPr>
        </p:nvGraphicFramePr>
        <p:xfrm>
          <a:off x="6352810" y="2456929"/>
          <a:ext cx="5044662" cy="3831505"/>
        </p:xfrm>
        <a:graphic>
          <a:graphicData uri="http://schemas.openxmlformats.org/drawingml/2006/chart">
            <c:chart xmlns:c="http://schemas.openxmlformats.org/drawingml/2006/chart" xmlns:r="http://schemas.openxmlformats.org/officeDocument/2006/relationships" r:id="rId8"/>
          </a:graphicData>
        </a:graphic>
      </p:graphicFrame>
      <p:pic>
        <p:nvPicPr>
          <p:cNvPr id="10" name="Picture 9">
            <a:extLst>
              <a:ext uri="{FF2B5EF4-FFF2-40B4-BE49-F238E27FC236}">
                <a16:creationId xmlns:a16="http://schemas.microsoft.com/office/drawing/2014/main" id="{2172E720-69B4-1147-A58F-23BC0171DF00}"/>
              </a:ext>
            </a:extLst>
          </p:cNvPr>
          <p:cNvPicPr>
            <a:picLocks noChangeAspect="1"/>
          </p:cNvPicPr>
          <p:nvPr>
            <p:custDataLst>
              <p:tags r:id="rId5"/>
            </p:custDataLst>
          </p:nvPr>
        </p:nvPicPr>
        <p:blipFill rotWithShape="1">
          <a:blip r:embed="rId9">
            <a:extLst>
              <a:ext uri="{28A0092B-C50C-407E-A947-70E740481C1C}">
                <a14:useLocalDpi xmlns:a14="http://schemas.microsoft.com/office/drawing/2010/main" val="0"/>
              </a:ext>
            </a:extLst>
          </a:blip>
          <a:srcRect l="-1" t="-1" r="55733" b="80171"/>
          <a:stretch/>
        </p:blipFill>
        <p:spPr>
          <a:xfrm>
            <a:off x="606488" y="6220589"/>
            <a:ext cx="1081349" cy="499981"/>
          </a:xfrm>
          <a:prstGeom prst="rect">
            <a:avLst/>
          </a:prstGeom>
        </p:spPr>
      </p:pic>
      <p:graphicFrame>
        <p:nvGraphicFramePr>
          <p:cNvPr id="3" name="Content Placeholder 11">
            <a:extLst>
              <a:ext uri="{FF2B5EF4-FFF2-40B4-BE49-F238E27FC236}">
                <a16:creationId xmlns:a16="http://schemas.microsoft.com/office/drawing/2014/main" id="{C2819C38-5EA6-4B00-94E7-D1F02CE88E73}"/>
              </a:ext>
            </a:extLst>
          </p:cNvPr>
          <p:cNvGraphicFramePr>
            <a:graphicFrameLocks/>
          </p:cNvGraphicFramePr>
          <p:nvPr>
            <p:custDataLst>
              <p:tags r:id="rId6"/>
            </p:custDataLst>
            <p:extLst>
              <p:ext uri="{D42A27DB-BD31-4B8C-83A1-F6EECF244321}">
                <p14:modId xmlns:p14="http://schemas.microsoft.com/office/powerpoint/2010/main" val="500000740"/>
              </p:ext>
            </p:extLst>
          </p:nvPr>
        </p:nvGraphicFramePr>
        <p:xfrm>
          <a:off x="673577" y="2456929"/>
          <a:ext cx="5044662" cy="3831505"/>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3210351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custDataLst>
              <p:tags r:id="rId1"/>
            </p:custDataLst>
          </p:nvPr>
        </p:nvSpPr>
        <p:spPr bwMode="auto">
          <a:xfrm>
            <a:off x="3979273" y="2325013"/>
            <a:ext cx="764511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defPPr>
              <a:defRPr lang="en-US"/>
            </a:defPPr>
            <a:lvl1pPr>
              <a:defRPr sz="3000" b="1">
                <a:latin typeface="Times" charset="0"/>
                <a:ea typeface="ヒラギノ角ゴ Pro W3" charset="0"/>
              </a:defRPr>
            </a:lvl1pPr>
          </a:lstStyle>
          <a:p>
            <a:r>
              <a:rPr lang="fr-FR" sz="5000" dirty="0">
                <a:latin typeface="Roboto" pitchFamily="2" charset="0"/>
                <a:ea typeface="Roboto" pitchFamily="2" charset="0"/>
              </a:rPr>
              <a:t>Les conséquences de la COVID-19</a:t>
            </a:r>
          </a:p>
        </p:txBody>
      </p:sp>
      <p:pic>
        <p:nvPicPr>
          <p:cNvPr id="4" name="Picture 3">
            <a:extLst>
              <a:ext uri="{FF2B5EF4-FFF2-40B4-BE49-F238E27FC236}">
                <a16:creationId xmlns:a16="http://schemas.microsoft.com/office/drawing/2014/main" id="{8922FD13-3C96-4840-94EF-EC43C139677F}"/>
              </a:ext>
            </a:extLst>
          </p:cNvPr>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1012853" y="1307371"/>
            <a:ext cx="6449654" cy="2897058"/>
          </a:xfrm>
          <a:prstGeom prst="rect">
            <a:avLst/>
          </a:prstGeom>
        </p:spPr>
      </p:pic>
      <p:pic>
        <p:nvPicPr>
          <p:cNvPr id="5" name="Picture 4">
            <a:extLst>
              <a:ext uri="{FF2B5EF4-FFF2-40B4-BE49-F238E27FC236}">
                <a16:creationId xmlns:a16="http://schemas.microsoft.com/office/drawing/2014/main" id="{84F00EEB-5F13-E04E-A95A-3F796F8E8D9F}"/>
              </a:ext>
            </a:extLst>
          </p:cNvPr>
          <p:cNvPicPr>
            <a:picLocks noChangeAspect="1"/>
          </p:cNvPicPr>
          <p:nvPr>
            <p:custDataLst>
              <p:tags r:id="rId3"/>
            </p:custDataLst>
          </p:nvPr>
        </p:nvPicPr>
        <p:blipFill>
          <a:blip r:embed="rId5">
            <a:alphaModFix amt="55000"/>
            <a:extLst>
              <a:ext uri="{28A0092B-C50C-407E-A947-70E740481C1C}">
                <a14:useLocalDpi xmlns:a14="http://schemas.microsoft.com/office/drawing/2010/main" val="0"/>
              </a:ext>
            </a:extLst>
          </a:blip>
          <a:stretch>
            <a:fillRect/>
          </a:stretch>
        </p:blipFill>
        <p:spPr>
          <a:xfrm>
            <a:off x="2360142" y="3042084"/>
            <a:ext cx="4423719" cy="1987048"/>
          </a:xfrm>
          <a:prstGeom prst="rect">
            <a:avLst/>
          </a:prstGeom>
        </p:spPr>
      </p:pic>
    </p:spTree>
    <p:extLst>
      <p:ext uri="{BB962C8B-B14F-4D97-AF65-F5344CB8AC3E}">
        <p14:creationId xmlns:p14="http://schemas.microsoft.com/office/powerpoint/2010/main" val="9124584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4"/>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6"/>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31.xml><?xml version="1.0" encoding="utf-8"?>
<p:tagLst xmlns:a="http://schemas.openxmlformats.org/drawingml/2006/main" xmlns:r="http://schemas.openxmlformats.org/officeDocument/2006/relationships" xmlns:p="http://schemas.openxmlformats.org/presentationml/2006/main">
  <p:tag name="NUM" val="2"/>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1"/>
</p:tagLst>
</file>

<file path=ppt/tags/tag57.xml><?xml version="1.0" encoding="utf-8"?>
<p:tagLst xmlns:a="http://schemas.openxmlformats.org/drawingml/2006/main" xmlns:r="http://schemas.openxmlformats.org/officeDocument/2006/relationships" xmlns:p="http://schemas.openxmlformats.org/presentationml/2006/main">
  <p:tag name="NUM" val="2"/>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2"/>
</p:tagLst>
</file>

<file path=ppt/tags/tag61.xml><?xml version="1.0" encoding="utf-8"?>
<p:tagLst xmlns:a="http://schemas.openxmlformats.org/drawingml/2006/main" xmlns:r="http://schemas.openxmlformats.org/officeDocument/2006/relationships" xmlns:p="http://schemas.openxmlformats.org/presentationml/2006/main">
  <p:tag name="NUM" val="3"/>
</p:tagLst>
</file>

<file path=ppt/tags/tag62.xml><?xml version="1.0" encoding="utf-8"?>
<p:tagLst xmlns:a="http://schemas.openxmlformats.org/drawingml/2006/main" xmlns:r="http://schemas.openxmlformats.org/officeDocument/2006/relationships" xmlns:p="http://schemas.openxmlformats.org/presentationml/2006/main">
  <p:tag name="NUM" val="4"/>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4"/>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4"/>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4"/>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1"/>
</p:tagLst>
</file>

<file path=ppt/tags/tag84.xml><?xml version="1.0" encoding="utf-8"?>
<p:tagLst xmlns:a="http://schemas.openxmlformats.org/drawingml/2006/main" xmlns:r="http://schemas.openxmlformats.org/officeDocument/2006/relationships" xmlns:p="http://schemas.openxmlformats.org/presentationml/2006/main">
  <p:tag name="NUM" val="2"/>
</p:tagLst>
</file>

<file path=ppt/tags/tag85.xml><?xml version="1.0" encoding="utf-8"?>
<p:tagLst xmlns:a="http://schemas.openxmlformats.org/drawingml/2006/main" xmlns:r="http://schemas.openxmlformats.org/officeDocument/2006/relationships" xmlns:p="http://schemas.openxmlformats.org/presentationml/2006/main">
  <p:tag name="NUM" val="3"/>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3"/>
</p:tagLst>
</file>

<file path=ppt/tags/tag89.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ags/tag90.xml><?xml version="1.0" encoding="utf-8"?>
<p:tagLst xmlns:a="http://schemas.openxmlformats.org/drawingml/2006/main" xmlns:r="http://schemas.openxmlformats.org/officeDocument/2006/relationships" xmlns:p="http://schemas.openxmlformats.org/presentationml/2006/main">
  <p:tag name="NUM" val="2"/>
</p:tagLst>
</file>

<file path=ppt/tags/tag91.xml><?xml version="1.0" encoding="utf-8"?>
<p:tagLst xmlns:a="http://schemas.openxmlformats.org/drawingml/2006/main" xmlns:r="http://schemas.openxmlformats.org/officeDocument/2006/relationships" xmlns:p="http://schemas.openxmlformats.org/presentationml/2006/main">
  <p:tag name="NUM" val="3"/>
</p:tagLst>
</file>

<file path=ppt/tags/tag92.xml><?xml version="1.0" encoding="utf-8"?>
<p:tagLst xmlns:a="http://schemas.openxmlformats.org/drawingml/2006/main" xmlns:r="http://schemas.openxmlformats.org/officeDocument/2006/relationships" xmlns:p="http://schemas.openxmlformats.org/presentationml/2006/main">
  <p:tag name="NUM" val="4"/>
</p:tagLst>
</file>

<file path=ppt/tags/tag93.xml><?xml version="1.0" encoding="utf-8"?>
<p:tagLst xmlns:a="http://schemas.openxmlformats.org/drawingml/2006/main" xmlns:r="http://schemas.openxmlformats.org/officeDocument/2006/relationships" xmlns:p="http://schemas.openxmlformats.org/presentationml/2006/main">
  <p:tag name="NUM" val="1"/>
</p:tagLst>
</file>

<file path=ppt/tags/tag94.xml><?xml version="1.0" encoding="utf-8"?>
<p:tagLst xmlns:a="http://schemas.openxmlformats.org/drawingml/2006/main" xmlns:r="http://schemas.openxmlformats.org/officeDocument/2006/relationships" xmlns:p="http://schemas.openxmlformats.org/presentationml/2006/main">
  <p:tag name="NUM" val="2"/>
</p:tagLst>
</file>

<file path=ppt/tags/tag95.xml><?xml version="1.0" encoding="utf-8"?>
<p:tagLst xmlns:a="http://schemas.openxmlformats.org/drawingml/2006/main" xmlns:r="http://schemas.openxmlformats.org/officeDocument/2006/relationships" xmlns:p="http://schemas.openxmlformats.org/presentationml/2006/main">
  <p:tag name="NUM" val="3"/>
</p:tagLst>
</file>

<file path=ppt/tags/tag96.xml><?xml version="1.0" encoding="utf-8"?>
<p:tagLst xmlns:a="http://schemas.openxmlformats.org/drawingml/2006/main" xmlns:r="http://schemas.openxmlformats.org/officeDocument/2006/relationships" xmlns:p="http://schemas.openxmlformats.org/presentationml/2006/main">
  <p:tag name="NUM" val="4"/>
</p:tagLst>
</file>

<file path=ppt/tags/tag97.xml><?xml version="1.0" encoding="utf-8"?>
<p:tagLst xmlns:a="http://schemas.openxmlformats.org/drawingml/2006/main" xmlns:r="http://schemas.openxmlformats.org/officeDocument/2006/relationships" xmlns:p="http://schemas.openxmlformats.org/presentationml/2006/main">
  <p:tag name="NUM" val="1"/>
</p:tagLst>
</file>

<file path=ppt/tags/tag98.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ppt/theme/themeOverride2.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AA7B6B258C28C47A16D155F1A19FBCF" ma:contentTypeVersion="4" ma:contentTypeDescription="Create a new document." ma:contentTypeScope="" ma:versionID="2a0310fabb293d6aa317031019654ff3">
  <xsd:schema xmlns:xsd="http://www.w3.org/2001/XMLSchema" xmlns:xs="http://www.w3.org/2001/XMLSchema" xmlns:p="http://schemas.microsoft.com/office/2006/metadata/properties" xmlns:ns1="http://schemas.microsoft.com/sharepoint/v3" xmlns:ns3="4bbbbe48-6e7c-47ae-84ac-07a20ff6929f" targetNamespace="http://schemas.microsoft.com/office/2006/metadata/properties" ma:root="true" ma:fieldsID="a4734b930860796aeafefeb4fede885a" ns1:_="" ns3:_="">
    <xsd:import namespace="http://schemas.microsoft.com/sharepoint/v3"/>
    <xsd:import namespace="4bbbbe48-6e7c-47ae-84ac-07a20ff6929f"/>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bbbe48-6e7c-47ae-84ac-07a20ff6929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82342ED-62E9-43B9-9684-45359F03A2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bbbbe48-6e7c-47ae-84ac-07a20ff692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500DB3-C6CE-474F-92D3-24439F63778D}">
  <ds:schemaRefs>
    <ds:schemaRef ds:uri="http://schemas.microsoft.com/sharepoint/v3/contenttype/forms"/>
  </ds:schemaRefs>
</ds:datastoreItem>
</file>

<file path=customXml/itemProps3.xml><?xml version="1.0" encoding="utf-8"?>
<ds:datastoreItem xmlns:ds="http://schemas.openxmlformats.org/officeDocument/2006/customXml" ds:itemID="{8510E67F-4B7A-4A00-96D0-CCF2676BE061}">
  <ds:schemaRefs>
    <ds:schemaRef ds:uri="http://schemas.microsoft.com/office/2006/documentManagement/types"/>
    <ds:schemaRef ds:uri="http://schemas.microsoft.com/office/infopath/2007/PartnerControls"/>
    <ds:schemaRef ds:uri="http://schemas.microsoft.com/office/2006/metadata/properties"/>
    <ds:schemaRef ds:uri="http://purl.org/dc/dcmitype/"/>
    <ds:schemaRef ds:uri="http://schemas.openxmlformats.org/package/2006/metadata/core-properties"/>
    <ds:schemaRef ds:uri="http://purl.org/dc/elements/1.1/"/>
    <ds:schemaRef ds:uri="http://schemas.microsoft.com/sharepoint/v3"/>
    <ds:schemaRef ds:uri="http://www.w3.org/XML/1998/namespace"/>
    <ds:schemaRef ds:uri="4bbbbe48-6e7c-47ae-84ac-07a20ff6929f"/>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3643</TotalTime>
  <Words>672</Words>
  <Application>Microsoft Office PowerPoint</Application>
  <PresentationFormat>Widescreen</PresentationFormat>
  <Paragraphs>143</Paragraphs>
  <Slides>29</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Arial</vt:lpstr>
      <vt:lpstr>Calibri</vt:lpstr>
      <vt:lpstr>NotoSans</vt:lpstr>
      <vt:lpstr>Roboto</vt:lpstr>
      <vt:lpstr>Times</vt:lpstr>
      <vt:lpstr>Trebuchet MS</vt:lpstr>
      <vt:lpstr>Wingdings 3</vt:lpstr>
      <vt:lpstr>Facet</vt:lpstr>
      <vt:lpstr>1_Facet</vt:lpstr>
      <vt:lpstr>PowerPoint Presentation</vt:lpstr>
      <vt:lpstr>But : L’ACPPU a voulu connaître les conséquences de la pandémie de COVID-19 sur la vie professionnelle du personnel des universités et des collèges de tout le pays. L’ACPPU et les associations membres utiliseront ces renseignements pour éclairer leur travail d’élaboration des politiques et de défense des intérêts.  </vt:lpstr>
      <vt:lpstr>PowerPoint Presentation</vt:lpstr>
      <vt:lpstr>PowerPoint Presentation</vt:lpstr>
      <vt:lpstr>PowerPoint Presentation</vt:lpstr>
      <vt:lpstr>PowerPoint Presentation</vt:lpstr>
      <vt:lpstr>Profil démographique : davantage de répondants se sont identifiés comme des femmes; peu d’entre eux appartenaient à une cohorte d’âge plus jeune.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Cependant, le sentiment d’insécurité de l’emploi est élevé pour les travailleurs à temps partiel.</vt:lpstr>
      <vt:lpstr>PowerPoint Presentation</vt:lpstr>
      <vt:lpstr>PowerPoint Presentation</vt:lpstr>
      <vt:lpstr>PowerPoint Presentation</vt:lpstr>
      <vt:lpstr>PowerPoint Presentation</vt:lpstr>
      <vt:lpstr>PowerPoint Presentation</vt:lpstr>
      <vt:lpstr>Remerciements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Lachance</dc:creator>
  <cp:lastModifiedBy>Monique Cooke</cp:lastModifiedBy>
  <cp:revision>141</cp:revision>
  <dcterms:created xsi:type="dcterms:W3CDTF">2020-08-05T19:17:07Z</dcterms:created>
  <dcterms:modified xsi:type="dcterms:W3CDTF">2020-08-20T15:28:35Z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0x0101008AA7B6B258C28C47A16D155F1A19FBCF</vt:lpwstr>
  </property>
</Properties>
</file>